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0"/>
  </p:notesMasterIdLst>
  <p:handoutMasterIdLst>
    <p:handoutMasterId r:id="rId41"/>
  </p:handoutMasterIdLst>
  <p:sldIdLst>
    <p:sldId id="350" r:id="rId5"/>
    <p:sldId id="352" r:id="rId6"/>
    <p:sldId id="366" r:id="rId7"/>
    <p:sldId id="356" r:id="rId8"/>
    <p:sldId id="334" r:id="rId9"/>
    <p:sldId id="364" r:id="rId10"/>
    <p:sldId id="368" r:id="rId11"/>
    <p:sldId id="361" r:id="rId12"/>
    <p:sldId id="343" r:id="rId13"/>
    <p:sldId id="353" r:id="rId14"/>
    <p:sldId id="375" r:id="rId15"/>
    <p:sldId id="376" r:id="rId16"/>
    <p:sldId id="378" r:id="rId17"/>
    <p:sldId id="372" r:id="rId18"/>
    <p:sldId id="370" r:id="rId19"/>
    <p:sldId id="373" r:id="rId20"/>
    <p:sldId id="371" r:id="rId21"/>
    <p:sldId id="374" r:id="rId22"/>
    <p:sldId id="377" r:id="rId23"/>
    <p:sldId id="379" r:id="rId24"/>
    <p:sldId id="354" r:id="rId25"/>
    <p:sldId id="365" r:id="rId26"/>
    <p:sldId id="357" r:id="rId27"/>
    <p:sldId id="380" r:id="rId28"/>
    <p:sldId id="381" r:id="rId29"/>
    <p:sldId id="382" r:id="rId30"/>
    <p:sldId id="383" r:id="rId31"/>
    <p:sldId id="384" r:id="rId32"/>
    <p:sldId id="389" r:id="rId33"/>
    <p:sldId id="390" r:id="rId34"/>
    <p:sldId id="388" r:id="rId35"/>
    <p:sldId id="386" r:id="rId36"/>
    <p:sldId id="387" r:id="rId37"/>
    <p:sldId id="355" r:id="rId38"/>
    <p:sldId id="393" r:id="rId3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226" autoAdjust="0"/>
  </p:normalViewPr>
  <p:slideViewPr>
    <p:cSldViewPr snapToGrid="0">
      <p:cViewPr>
        <p:scale>
          <a:sx n="80" d="100"/>
          <a:sy n="80" d="100"/>
        </p:scale>
        <p:origin x="894" y="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4" name="Espace réservé du pied de page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fr-FR" smtClean="0"/>
              <a:t>‹N°›</a:t>
            </a:fld>
            <a:endParaRPr lang="fr-FR"/>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ECA55-825B-40C4-AA80-03964DC4EE0C}" type="datetime1">
              <a:rPr lang="fr-FR" noProof="0" smtClean="0"/>
              <a:t>17/06/2023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fr-FR" noProof="0" smtClean="0"/>
              <a:t>‹N°›</a:t>
            </a:fld>
            <a:endParaRPr lang="fr-FR"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a:t>
            </a:fld>
            <a:endParaRPr lang="fr-FR"/>
          </a:p>
        </p:txBody>
      </p:sp>
    </p:spTree>
    <p:extLst>
      <p:ext uri="{BB962C8B-B14F-4D97-AF65-F5344CB8AC3E}">
        <p14:creationId xmlns:p14="http://schemas.microsoft.com/office/powerpoint/2010/main" val="304449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10</a:t>
            </a:fld>
            <a:endParaRPr lang="fr-FR"/>
          </a:p>
        </p:txBody>
      </p:sp>
    </p:spTree>
    <p:extLst>
      <p:ext uri="{BB962C8B-B14F-4D97-AF65-F5344CB8AC3E}">
        <p14:creationId xmlns:p14="http://schemas.microsoft.com/office/powerpoint/2010/main" val="356129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11</a:t>
            </a:fld>
            <a:endParaRPr lang="fr-FR"/>
          </a:p>
        </p:txBody>
      </p:sp>
    </p:spTree>
    <p:extLst>
      <p:ext uri="{BB962C8B-B14F-4D97-AF65-F5344CB8AC3E}">
        <p14:creationId xmlns:p14="http://schemas.microsoft.com/office/powerpoint/2010/main" val="256643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12</a:t>
            </a:fld>
            <a:endParaRPr lang="fr-FR"/>
          </a:p>
        </p:txBody>
      </p:sp>
    </p:spTree>
    <p:extLst>
      <p:ext uri="{BB962C8B-B14F-4D97-AF65-F5344CB8AC3E}">
        <p14:creationId xmlns:p14="http://schemas.microsoft.com/office/powerpoint/2010/main" val="128343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13</a:t>
            </a:fld>
            <a:endParaRPr lang="fr-FR"/>
          </a:p>
        </p:txBody>
      </p:sp>
    </p:spTree>
    <p:extLst>
      <p:ext uri="{BB962C8B-B14F-4D97-AF65-F5344CB8AC3E}">
        <p14:creationId xmlns:p14="http://schemas.microsoft.com/office/powerpoint/2010/main" val="2965315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14</a:t>
            </a:fld>
            <a:endParaRPr lang="fr-FR"/>
          </a:p>
        </p:txBody>
      </p:sp>
    </p:spTree>
    <p:extLst>
      <p:ext uri="{BB962C8B-B14F-4D97-AF65-F5344CB8AC3E}">
        <p14:creationId xmlns:p14="http://schemas.microsoft.com/office/powerpoint/2010/main" val="18950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15</a:t>
            </a:fld>
            <a:endParaRPr lang="fr-FR"/>
          </a:p>
        </p:txBody>
      </p:sp>
    </p:spTree>
    <p:extLst>
      <p:ext uri="{BB962C8B-B14F-4D97-AF65-F5344CB8AC3E}">
        <p14:creationId xmlns:p14="http://schemas.microsoft.com/office/powerpoint/2010/main" val="429468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16</a:t>
            </a:fld>
            <a:endParaRPr lang="fr-FR"/>
          </a:p>
        </p:txBody>
      </p:sp>
    </p:spTree>
    <p:extLst>
      <p:ext uri="{BB962C8B-B14F-4D97-AF65-F5344CB8AC3E}">
        <p14:creationId xmlns:p14="http://schemas.microsoft.com/office/powerpoint/2010/main" val="266157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17</a:t>
            </a:fld>
            <a:endParaRPr lang="fr-FR"/>
          </a:p>
        </p:txBody>
      </p:sp>
    </p:spTree>
    <p:extLst>
      <p:ext uri="{BB962C8B-B14F-4D97-AF65-F5344CB8AC3E}">
        <p14:creationId xmlns:p14="http://schemas.microsoft.com/office/powerpoint/2010/main" val="2505722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18</a:t>
            </a:fld>
            <a:endParaRPr lang="fr-FR"/>
          </a:p>
        </p:txBody>
      </p:sp>
    </p:spTree>
    <p:extLst>
      <p:ext uri="{BB962C8B-B14F-4D97-AF65-F5344CB8AC3E}">
        <p14:creationId xmlns:p14="http://schemas.microsoft.com/office/powerpoint/2010/main" val="3483529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19</a:t>
            </a:fld>
            <a:endParaRPr lang="fr-FR"/>
          </a:p>
        </p:txBody>
      </p:sp>
    </p:spTree>
    <p:extLst>
      <p:ext uri="{BB962C8B-B14F-4D97-AF65-F5344CB8AC3E}">
        <p14:creationId xmlns:p14="http://schemas.microsoft.com/office/powerpoint/2010/main" val="308209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a:t>
            </a:fld>
            <a:endParaRPr lang="fr-FR"/>
          </a:p>
        </p:txBody>
      </p:sp>
    </p:spTree>
    <p:extLst>
      <p:ext uri="{BB962C8B-B14F-4D97-AF65-F5344CB8AC3E}">
        <p14:creationId xmlns:p14="http://schemas.microsoft.com/office/powerpoint/2010/main" val="225179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A89C7E07-3C67-C64C-8DA0-0404F6303970}" type="slidenum">
              <a:rPr lang="fr-FR" smtClean="0"/>
              <a:t>20</a:t>
            </a:fld>
            <a:endParaRPr lang="fr-FR"/>
          </a:p>
        </p:txBody>
      </p:sp>
    </p:spTree>
    <p:extLst>
      <p:ext uri="{BB962C8B-B14F-4D97-AF65-F5344CB8AC3E}">
        <p14:creationId xmlns:p14="http://schemas.microsoft.com/office/powerpoint/2010/main" val="106356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21</a:t>
            </a:fld>
            <a:endParaRPr lang="fr-FR"/>
          </a:p>
        </p:txBody>
      </p:sp>
    </p:spTree>
    <p:extLst>
      <p:ext uri="{BB962C8B-B14F-4D97-AF65-F5344CB8AC3E}">
        <p14:creationId xmlns:p14="http://schemas.microsoft.com/office/powerpoint/2010/main" val="713326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22</a:t>
            </a:fld>
            <a:endParaRPr lang="fr-FR"/>
          </a:p>
        </p:txBody>
      </p:sp>
    </p:spTree>
    <p:extLst>
      <p:ext uri="{BB962C8B-B14F-4D97-AF65-F5344CB8AC3E}">
        <p14:creationId xmlns:p14="http://schemas.microsoft.com/office/powerpoint/2010/main" val="204233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23</a:t>
            </a:fld>
            <a:endParaRPr lang="fr-FR"/>
          </a:p>
        </p:txBody>
      </p:sp>
    </p:spTree>
    <p:extLst>
      <p:ext uri="{BB962C8B-B14F-4D97-AF65-F5344CB8AC3E}">
        <p14:creationId xmlns:p14="http://schemas.microsoft.com/office/powerpoint/2010/main" val="397435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27</a:t>
            </a:fld>
            <a:endParaRPr lang="fr-FR"/>
          </a:p>
        </p:txBody>
      </p:sp>
    </p:spTree>
    <p:extLst>
      <p:ext uri="{BB962C8B-B14F-4D97-AF65-F5344CB8AC3E}">
        <p14:creationId xmlns:p14="http://schemas.microsoft.com/office/powerpoint/2010/main" val="1225681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A89C7E07-3C67-C64C-8DA0-0404F6303970}" type="slidenum">
              <a:rPr lang="fr-FR" smtClean="0"/>
              <a:t>28</a:t>
            </a:fld>
            <a:endParaRPr lang="fr-FR"/>
          </a:p>
        </p:txBody>
      </p:sp>
    </p:spTree>
    <p:extLst>
      <p:ext uri="{BB962C8B-B14F-4D97-AF65-F5344CB8AC3E}">
        <p14:creationId xmlns:p14="http://schemas.microsoft.com/office/powerpoint/2010/main" val="336653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31</a:t>
            </a:fld>
            <a:endParaRPr lang="fr-FR"/>
          </a:p>
        </p:txBody>
      </p:sp>
    </p:spTree>
    <p:extLst>
      <p:ext uri="{BB962C8B-B14F-4D97-AF65-F5344CB8AC3E}">
        <p14:creationId xmlns:p14="http://schemas.microsoft.com/office/powerpoint/2010/main" val="265418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34</a:t>
            </a:fld>
            <a:endParaRPr lang="fr-FR"/>
          </a:p>
        </p:txBody>
      </p:sp>
    </p:spTree>
    <p:extLst>
      <p:ext uri="{BB962C8B-B14F-4D97-AF65-F5344CB8AC3E}">
        <p14:creationId xmlns:p14="http://schemas.microsoft.com/office/powerpoint/2010/main" val="183755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3</a:t>
            </a:fld>
            <a:endParaRPr lang="fr-FR"/>
          </a:p>
        </p:txBody>
      </p:sp>
    </p:spTree>
    <p:extLst>
      <p:ext uri="{BB962C8B-B14F-4D97-AF65-F5344CB8AC3E}">
        <p14:creationId xmlns:p14="http://schemas.microsoft.com/office/powerpoint/2010/main" val="170555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4</a:t>
            </a:fld>
            <a:endParaRPr lang="fr-FR"/>
          </a:p>
        </p:txBody>
      </p:sp>
    </p:spTree>
    <p:extLst>
      <p:ext uri="{BB962C8B-B14F-4D97-AF65-F5344CB8AC3E}">
        <p14:creationId xmlns:p14="http://schemas.microsoft.com/office/powerpoint/2010/main" val="98658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A89C7E07-3C67-C64C-8DA0-0404F6303970}" type="slidenum">
              <a:rPr lang="fr-FR" smtClean="0"/>
              <a:t>5</a:t>
            </a:fld>
            <a:endParaRPr lang="fr-FR"/>
          </a:p>
        </p:txBody>
      </p:sp>
    </p:spTree>
    <p:extLst>
      <p:ext uri="{BB962C8B-B14F-4D97-AF65-F5344CB8AC3E}">
        <p14:creationId xmlns:p14="http://schemas.microsoft.com/office/powerpoint/2010/main" val="428580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6</a:t>
            </a:fld>
            <a:endParaRPr lang="fr-FR"/>
          </a:p>
        </p:txBody>
      </p:sp>
    </p:spTree>
    <p:extLst>
      <p:ext uri="{BB962C8B-B14F-4D97-AF65-F5344CB8AC3E}">
        <p14:creationId xmlns:p14="http://schemas.microsoft.com/office/powerpoint/2010/main" val="73639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7</a:t>
            </a:fld>
            <a:endParaRPr lang="fr-FR"/>
          </a:p>
        </p:txBody>
      </p:sp>
    </p:spTree>
    <p:extLst>
      <p:ext uri="{BB962C8B-B14F-4D97-AF65-F5344CB8AC3E}">
        <p14:creationId xmlns:p14="http://schemas.microsoft.com/office/powerpoint/2010/main" val="168592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8</a:t>
            </a:fld>
            <a:endParaRPr lang="fr-FR"/>
          </a:p>
        </p:txBody>
      </p:sp>
    </p:spTree>
    <p:extLst>
      <p:ext uri="{BB962C8B-B14F-4D97-AF65-F5344CB8AC3E}">
        <p14:creationId xmlns:p14="http://schemas.microsoft.com/office/powerpoint/2010/main" val="136814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A89C7E07-3C67-C64C-8DA0-0404F6303970}" type="slidenum">
              <a:rPr lang="fr-FR" smtClean="0"/>
              <a:t>9</a:t>
            </a:fld>
            <a:endParaRPr lang="fr-FR"/>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fr-FR" noProof="0"/>
              <a:t>Modifiez le style du titre</a:t>
            </a:r>
            <a:endParaRPr lang="fr-FR" noProof="0" dirty="0"/>
          </a:p>
        </p:txBody>
      </p:sp>
      <p:grpSp>
        <p:nvGrpSpPr>
          <p:cNvPr id="9" name="Groupe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orme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1" name="Forme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2" name="Forme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8" name="Espace réservé du texte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13" name="Connecteur droit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e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1" name="Forme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2" name="Forme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Espace réservé du texte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5" name="Espace réservé du texte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7" name="Espace réservé du contenu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8" name="Espace réservé du contenu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cxnSp>
        <p:nvCxnSpPr>
          <p:cNvPr id="15" name="Connecteur droit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Espace réservé de la date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7645359A-0831-4F53-9B76-98B4927FDA58}" type="datetime4">
              <a:rPr lang="fr-FR" noProof="0" smtClean="0">
                <a:latin typeface="+mn-lt"/>
              </a:rPr>
              <a:t>17 juin 2023</a:t>
            </a:fld>
            <a:endParaRPr lang="fr-FR" noProof="0" dirty="0">
              <a:latin typeface="+mn-lt"/>
            </a:endParaRPr>
          </a:p>
        </p:txBody>
      </p:sp>
      <p:sp>
        <p:nvSpPr>
          <p:cNvPr id="3" name="Espace réservé du pied de page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fr-FR" noProof="0" smtClean="0"/>
              <a:pPr/>
              <a:t>‹N°›</a:t>
            </a:fld>
            <a:endParaRPr lang="fr-FR"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e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orme libre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9" name="Forme libre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40" name="Forme libre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Espace réservé du texte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7" name="Espace réservé du contenu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0" name="Espace réservé du texte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1" name="Espace réservé du contenu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2" name="Espace réservé du texte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4" name="Espace réservé du contenu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cxnSp>
        <p:nvCxnSpPr>
          <p:cNvPr id="26" name="Connecteur droit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Espace réservé de la date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C6288466-8D88-4E34-AAEC-DD4F94D8780C}" type="datetime4">
              <a:rPr lang="fr-FR" noProof="0" smtClean="0">
                <a:latin typeface="+mn-lt"/>
              </a:rPr>
              <a:t>17 juin 2023</a:t>
            </a:fld>
            <a:endParaRPr lang="fr-FR" noProof="0" dirty="0">
              <a:latin typeface="+mn-lt"/>
            </a:endParaRPr>
          </a:p>
        </p:txBody>
      </p:sp>
      <p:sp>
        <p:nvSpPr>
          <p:cNvPr id="3" name="Espace réservé du pied de page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fr-FR" noProof="0" smtClean="0"/>
              <a:pPr/>
              <a:t>‹N°›</a:t>
            </a:fld>
            <a:endParaRPr lang="fr-FR"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écapitulatif ">
    <p:bg>
      <p:bgPr>
        <a:solidFill>
          <a:schemeClr val="tx1"/>
        </a:solidFill>
        <a:effectLst/>
      </p:bgPr>
    </p:bg>
    <p:spTree>
      <p:nvGrpSpPr>
        <p:cNvPr id="1" name=""/>
        <p:cNvGrpSpPr/>
        <p:nvPr/>
      </p:nvGrpSpPr>
      <p:grpSpPr>
        <a:xfrm>
          <a:off x="0" y="0"/>
          <a:ext cx="0" cy="0"/>
          <a:chOff x="0" y="0"/>
          <a:chExt cx="0" cy="0"/>
        </a:xfrm>
      </p:grpSpPr>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Espace réservé du texte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fr-FR" noProof="0"/>
              <a:t>Cliquez pour modifier les styles du texte du masque</a:t>
            </a:r>
          </a:p>
        </p:txBody>
      </p:sp>
      <p:grpSp>
        <p:nvGrpSpPr>
          <p:cNvPr id="15" name="Groupe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orme libre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7" name="Forme libre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8" name="Forme libre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4" name="Espace réservé du texte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1" name="Espace réservé du texte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2" name="Espace réservé du texte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3" name="Espace réservé du texte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4" name="Espace réservé du texte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5" name="Espace réservé du texte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6" name="Espace réservé du texte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7" name="Espace réservé du texte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8" name="Espace réservé du texte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C51EE2EC-99B5-4773-BA40-B855AAF653DA}" type="datetime4">
              <a:rPr lang="fr-FR" noProof="0" smtClean="0">
                <a:latin typeface="+mn-lt"/>
              </a:rPr>
              <a:t>17 juin 2023</a:t>
            </a:fld>
            <a:endParaRPr lang="fr-FR" noProof="0" dirty="0">
              <a:latin typeface="+mn-lt"/>
            </a:endParaRPr>
          </a:p>
        </p:txBody>
      </p:sp>
      <p:sp>
        <p:nvSpPr>
          <p:cNvPr id="5" name="Espace réservé du pied de page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fr-FR" noProof="0" dirty="0"/>
              <a:t>Rapport annuel</a:t>
            </a:r>
            <a:endParaRPr lang="fr-FR" b="0" noProof="0" dirty="0"/>
          </a:p>
        </p:txBody>
      </p:sp>
      <p:sp>
        <p:nvSpPr>
          <p:cNvPr id="6" name="Espace réservé du numéro de diapositive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fr-FR" noProof="0" smtClean="0"/>
              <a:pPr/>
              <a:t>‹N°›</a:t>
            </a:fld>
            <a:endParaRPr lang="fr-FR"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16" name="Espace réservé du texte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7" name="Sous-titr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6" name="Titr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27" name="Connecteur droit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Espace réservé d’imag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fr-FR" noProof="0"/>
              <a:t>Cliquez sur l'icône pour ajouter une image</a:t>
            </a:r>
            <a:endParaRPr lang="fr-FR" noProof="0" dirty="0"/>
          </a:p>
        </p:txBody>
      </p:sp>
      <p:grpSp>
        <p:nvGrpSpPr>
          <p:cNvPr id="30" name="Groupe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orme lib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2" name="Forme lib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3" name="Forme lib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e automatiqu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8" name="Forme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9" name="Forme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0" name="Forme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11" name="Forme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2" name="Titr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fr-FR" noProof="0"/>
              <a:t>Modifiez le style du titre</a:t>
            </a:r>
            <a:endParaRPr lang="fr-FR" noProof="0" dirty="0"/>
          </a:p>
        </p:txBody>
      </p:sp>
      <p:cxnSp>
        <p:nvCxnSpPr>
          <p:cNvPr id="13" name="Connecteur droit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Espace réservé du texte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5" name="Espace réservé du texte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16" name="Connecteur droit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Espace réservé du texte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8" name="Espace réservé du texte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0" name="Connecteur droit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Espace réservé du texte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2" name="Espace réservé du texte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3" name="Connecteur droit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Espace réservé du texte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5" name="Espace réservé du texte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6" name="Connecteur droit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Espace réservé du texte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8" name="Espace réservé du texte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69C78329-F967-4CEA-A59F-5F7BBAF0BBEE}" type="datetime4">
              <a:rPr lang="fr-FR" noProof="0" smtClean="0">
                <a:latin typeface="+mn-lt"/>
              </a:rPr>
              <a:t>17 juin 2023</a:t>
            </a:fld>
            <a:endParaRPr lang="fr-FR" noProof="0" dirty="0">
              <a:latin typeface="+mn-lt"/>
            </a:endParaRPr>
          </a:p>
        </p:txBody>
      </p:sp>
      <p:sp>
        <p:nvSpPr>
          <p:cNvPr id="3" name="Espace réservé du pied de page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orme libre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6" name="Forme libre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9" name="Forme libre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4" name="Espace réservé d’imag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fr-FR" noProof="0"/>
              <a:t>Cliquez sur l'icône pour ajouter une image</a:t>
            </a:r>
            <a:endParaRPr lang="fr-FR" noProof="0" dirty="0"/>
          </a:p>
        </p:txBody>
      </p:sp>
      <p:sp>
        <p:nvSpPr>
          <p:cNvPr id="9" name="Titr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17" name="Connecteur droit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Espace réservé du texte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131C2904-DF94-4D90-AA4D-36FC60DC9FFF}" type="datetime4">
              <a:rPr lang="fr-FR" noProof="0" smtClean="0">
                <a:latin typeface="+mn-lt"/>
              </a:rPr>
              <a:t>17 juin 2023</a:t>
            </a:fld>
            <a:endParaRPr lang="fr-FR" noProof="0" dirty="0">
              <a:latin typeface="+mn-lt"/>
            </a:endParaRPr>
          </a:p>
        </p:txBody>
      </p:sp>
      <p:sp>
        <p:nvSpPr>
          <p:cNvPr id="3" name="Espace réservé du pied de page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fr-FR" noProof="0" smtClean="0"/>
              <a:pPr/>
              <a:t>‹N°›</a:t>
            </a:fld>
            <a:endParaRPr lang="fr-FR"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e">
    <p:bg>
      <p:bgPr>
        <a:solidFill>
          <a:schemeClr val="tx1"/>
        </a:solidFill>
        <a:effectLst/>
      </p:bgPr>
    </p:bg>
    <p:spTree>
      <p:nvGrpSpPr>
        <p:cNvPr id="1" name=""/>
        <p:cNvGrpSpPr/>
        <p:nvPr/>
      </p:nvGrpSpPr>
      <p:grpSpPr>
        <a:xfrm>
          <a:off x="0" y="0"/>
          <a:ext cx="0" cy="0"/>
          <a:chOff x="0" y="0"/>
          <a:chExt cx="0" cy="0"/>
        </a:xfrm>
      </p:grpSpPr>
      <p:sp>
        <p:nvSpPr>
          <p:cNvPr id="21" name="Espace réservé d’imag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fr-FR" noProof="0"/>
              <a:t>Cliquez sur l'icône pour ajouter une image</a:t>
            </a:r>
            <a:endParaRPr lang="fr-FR" noProof="0" dirty="0"/>
          </a:p>
        </p:txBody>
      </p:sp>
      <p:sp>
        <p:nvSpPr>
          <p:cNvPr id="18" name="Titr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fr-FR" noProof="0"/>
              <a:t>Modifiez le style du titre</a:t>
            </a:r>
            <a:endParaRPr lang="fr-FR" noProof="0" dirty="0"/>
          </a:p>
        </p:txBody>
      </p:sp>
      <p:cxnSp>
        <p:nvCxnSpPr>
          <p:cNvPr id="20" name="Connecteur droit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e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orme libre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4" name="Forme libre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5" name="Forme libre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bg>
      <p:bgPr>
        <a:solidFill>
          <a:schemeClr val="tx1"/>
        </a:solidFill>
        <a:effectLst/>
      </p:bgPr>
    </p:bg>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fr-FR" noProof="0"/>
              <a:t>Cliquez sur l'icône pour ajouter un graphique</a:t>
            </a:r>
          </a:p>
        </p:txBody>
      </p:sp>
      <p:sp>
        <p:nvSpPr>
          <p:cNvPr id="16" name="Titr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2" name="Espace réservé de la date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fld id="{D5D36DBF-28AC-411E-9B0E-58D75FC5605B}" type="datetime4">
              <a:rPr lang="fr-FR" noProof="0" smtClean="0">
                <a:latin typeface="+mn-lt"/>
              </a:rPr>
              <a:t>17 juin 2023</a:t>
            </a:fld>
            <a:endParaRPr lang="fr-FR" noProof="0">
              <a:latin typeface="+mn-lt"/>
            </a:endParaRPr>
          </a:p>
        </p:txBody>
      </p:sp>
      <p:sp>
        <p:nvSpPr>
          <p:cNvPr id="3" name="Espace réservé du pied de page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fr-FR" noProof="0" smtClean="0"/>
              <a:pPr/>
              <a:t>‹N°›</a:t>
            </a:fld>
            <a:endParaRPr lang="fr-FR"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tx1"/>
        </a:soli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9" name="Espace réservé du tableau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fr-FR" noProof="0"/>
              <a:t>Cliquez sur l'icône pour ajouter un tableau</a:t>
            </a:r>
          </a:p>
        </p:txBody>
      </p:sp>
      <p:sp>
        <p:nvSpPr>
          <p:cNvPr id="2" name="Espace réservé de la date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AC0E917F-BC7D-4422-A08E-161501F5AE6B}" type="datetime4">
              <a:rPr lang="fr-FR" noProof="0" smtClean="0">
                <a:latin typeface="+mn-lt"/>
              </a:rPr>
              <a:t>17 juin 2023</a:t>
            </a:fld>
            <a:endParaRPr lang="fr-FR" noProof="0">
              <a:latin typeface="+mn-lt"/>
            </a:endParaRPr>
          </a:p>
        </p:txBody>
      </p:sp>
      <p:sp>
        <p:nvSpPr>
          <p:cNvPr id="3" name="Espace réservé du pied de page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fr-FR" noProof="0" smtClean="0"/>
              <a:pPr/>
              <a:t>‹N°›</a:t>
            </a:fld>
            <a:endParaRPr lang="fr-FR"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bg>
      <p:bgPr>
        <a:solidFill>
          <a:schemeClr val="tx1"/>
        </a:solidFill>
        <a:effectLst/>
      </p:bgPr>
    </p:bg>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fr-FR" noProof="0"/>
              <a:t>Modifiez le style du titre</a:t>
            </a:r>
            <a:endParaRPr lang="fr-FR" noProof="0" dirty="0"/>
          </a:p>
        </p:txBody>
      </p:sp>
      <p:sp>
        <p:nvSpPr>
          <p:cNvPr id="10" name="Zone de texte 9">
            <a:extLst>
              <a:ext uri="{FF2B5EF4-FFF2-40B4-BE49-F238E27FC236}">
                <a16:creationId xmlns:a16="http://schemas.microsoft.com/office/drawing/2014/main" id="{E902327D-DBD4-7A4E-ABF2-A946A559A8AD}"/>
              </a:ext>
            </a:extLst>
          </p:cNvPr>
          <p:cNvSpPr txBox="1"/>
          <p:nvPr userDrawn="1"/>
        </p:nvSpPr>
        <p:spPr>
          <a:xfrm>
            <a:off x="699948" y="-118985"/>
            <a:ext cx="1589372" cy="6247864"/>
          </a:xfrm>
          <a:prstGeom prst="rect">
            <a:avLst/>
          </a:prstGeom>
          <a:noFill/>
        </p:spPr>
        <p:txBody>
          <a:bodyPr wrap="square" rtlCol="0">
            <a:spAutoFit/>
          </a:bodyPr>
          <a:lstStyle/>
          <a:p>
            <a:pPr rtl="0"/>
            <a:r>
              <a:rPr lang="fr-FR" sz="20000" b="1" noProof="0" dirty="0">
                <a:solidFill>
                  <a:schemeClr val="bg1"/>
                </a:solidFill>
              </a:rPr>
              <a:t>« </a:t>
            </a:r>
          </a:p>
        </p:txBody>
      </p:sp>
      <p:grpSp>
        <p:nvGrpSpPr>
          <p:cNvPr id="18" name="Groupe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e automatiqu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0" name="Forme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1" name="Forme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2" name="Forme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23" name="Forme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grpSp>
        <p:nvGrpSpPr>
          <p:cNvPr id="24" name="Groupe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e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6" name="Forme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7" name="Forme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Équipe">
    <p:bg>
      <p:bgPr>
        <a:solidFill>
          <a:schemeClr val="tx1"/>
        </a:solidFill>
        <a:effectLst/>
      </p:bgPr>
    </p:bg>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orme libre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7" name="Forme libre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6" name="Forme libre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8" name="Espace réservé d’imag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fr-FR" noProof="0"/>
              <a:t>Cliquez sur l'icône pour ajouter une image</a:t>
            </a:r>
            <a:endParaRPr lang="fr-FR" noProof="0" dirty="0"/>
          </a:p>
        </p:txBody>
      </p:sp>
      <p:sp>
        <p:nvSpPr>
          <p:cNvPr id="61" name="Titr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Modifiez le style du titre</a:t>
            </a:r>
            <a:endParaRPr lang="fr-FR" noProof="0" dirty="0"/>
          </a:p>
        </p:txBody>
      </p:sp>
      <p:cxnSp>
        <p:nvCxnSpPr>
          <p:cNvPr id="62" name="Connecteur droit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Espace réservé d’imag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fr-FR" noProof="0"/>
              <a:t>Cliquez sur l'icône pour ajouter une image</a:t>
            </a:r>
            <a:endParaRPr lang="fr-FR" noProof="0" dirty="0"/>
          </a:p>
        </p:txBody>
      </p:sp>
      <p:sp>
        <p:nvSpPr>
          <p:cNvPr id="72" name="Espace réservé du texte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3" name="Espace réservé du texte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4" name="Espace réservé du texte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5" name="Espace réservé du texte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6" name="Espace réservé du texte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7" name="Espace réservé du texte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8" name="Espace réservé du texte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9" name="Espace réservé du texte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grpSp>
        <p:nvGrpSpPr>
          <p:cNvPr id="23" name="Groupe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e automatiqu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9" name="Forme libre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0" name="Forme libre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1" name="Forme libre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32" name="Forme libre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66" name="Espace réservé d’imag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fr-FR" noProof="0"/>
              <a:t>Cliquez sur l'icône pour ajouter une image</a:t>
            </a:r>
            <a:endParaRPr lang="fr-FR" noProof="0" dirty="0"/>
          </a:p>
        </p:txBody>
      </p:sp>
      <p:sp>
        <p:nvSpPr>
          <p:cNvPr id="69" name="Espace réservé d’imag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fr-FR" noProof="0"/>
              <a:t>Cliquez sur l'icône pour ajouter une image</a:t>
            </a:r>
            <a:endParaRPr lang="fr-FR" noProof="0" dirty="0"/>
          </a:p>
        </p:txBody>
      </p:sp>
      <p:sp>
        <p:nvSpPr>
          <p:cNvPr id="2" name="Espace réservé de la date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fld id="{92103E55-A9A3-4D93-B60F-F23594342DEA}" type="datetime4">
              <a:rPr lang="fr-FR" noProof="0" smtClean="0">
                <a:latin typeface="+mn-lt"/>
              </a:rPr>
              <a:t>17 juin 2023</a:t>
            </a:fld>
            <a:endParaRPr lang="fr-FR" noProof="0" dirty="0">
              <a:latin typeface="+mn-lt"/>
            </a:endParaRPr>
          </a:p>
        </p:txBody>
      </p:sp>
      <p:sp>
        <p:nvSpPr>
          <p:cNvPr id="3" name="Espace réservé du pied de page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fr-FR" noProof="0" smtClean="0"/>
              <a:pPr/>
              <a:t>‹N°›</a:t>
            </a:fld>
            <a:endParaRPr lang="fr-FR"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
    <p:bg>
      <p:bgPr>
        <a:solidFill>
          <a:schemeClr val="tx1"/>
        </a:solidFill>
        <a:effectLst/>
      </p:bgPr>
    </p:bg>
    <p:spTree>
      <p:nvGrpSpPr>
        <p:cNvPr id="1" name=""/>
        <p:cNvGrpSpPr/>
        <p:nvPr/>
      </p:nvGrpSpPr>
      <p:grpSpPr>
        <a:xfrm>
          <a:off x="0" y="0"/>
          <a:ext cx="0" cy="0"/>
          <a:chOff x="0" y="0"/>
          <a:chExt cx="0" cy="0"/>
        </a:xfrm>
      </p:grpSpPr>
      <p:cxnSp>
        <p:nvCxnSpPr>
          <p:cNvPr id="21" name="Connecteur droit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96" name="Espace réservé du texte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97" name="Espace réservé du texte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2" name="Espace réservé du texte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3" name="Espace réservé du texte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fr-FR" noProof="0"/>
              <a:t>Cliquez pour modifier les styles du texte du masque</a:t>
            </a:r>
          </a:p>
        </p:txBody>
      </p:sp>
      <p:sp>
        <p:nvSpPr>
          <p:cNvPr id="106" name="Espace réservé du texte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7" name="Espace réservé du texte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fr-FR" noProof="0"/>
              <a:t>Cliquez pour modifier les styles du texte du masque</a:t>
            </a:r>
          </a:p>
        </p:txBody>
      </p:sp>
      <p:sp>
        <p:nvSpPr>
          <p:cNvPr id="108" name="Espace réservé du texte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9" name="Espace réservé du texte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8" name="Connecteur droit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e la date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fld id="{A28324AB-2FD4-45BE-AF4D-7383884D3322}" type="datetime4">
              <a:rPr lang="fr-FR" noProof="0" smtClean="0">
                <a:latin typeface="+mn-lt"/>
              </a:rPr>
              <a:t>17 juin 2023</a:t>
            </a:fld>
            <a:endParaRPr lang="fr-FR" noProof="0">
              <a:latin typeface="+mn-lt"/>
            </a:endParaRPr>
          </a:p>
        </p:txBody>
      </p:sp>
      <p:sp>
        <p:nvSpPr>
          <p:cNvPr id="3" name="Espace réservé du pied de page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fr-FR" noProof="0" smtClean="0"/>
              <a:pPr/>
              <a:t>‹N°›</a:t>
            </a:fld>
            <a:endParaRPr lang="fr-FR"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itre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0" name="Espace réservé de la date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874A61BF-D000-4F99-B580-8C1CD6096ED3}" type="datetime4">
              <a:rPr lang="fr-FR" noProof="0" smtClean="0">
                <a:latin typeface="+mn-lt"/>
              </a:rPr>
              <a:t>17 juin 2023</a:t>
            </a:fld>
            <a:endParaRPr lang="fr-FR" noProof="0">
              <a:latin typeface="+mn-lt"/>
            </a:endParaRPr>
          </a:p>
        </p:txBody>
      </p:sp>
      <p:sp>
        <p:nvSpPr>
          <p:cNvPr id="31" name="Espace réservé du pied de page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fr-FR" noProof="0"/>
              <a:t>Rapport annuel</a:t>
            </a:r>
            <a:endParaRPr lang="fr-FR" b="0" noProof="0"/>
          </a:p>
        </p:txBody>
      </p:sp>
      <p:sp>
        <p:nvSpPr>
          <p:cNvPr id="32" name="Espace réservé du numéro de diapositive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fr-FR" noProof="0" smtClean="0"/>
              <a:pPr/>
              <a:t>‹N°›</a:t>
            </a:fld>
            <a:endParaRPr lang="fr-FR"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E168C-8042-5B4E-A5A4-A5BF693AE2D6}"/>
              </a:ext>
            </a:extLst>
          </p:cNvPr>
          <p:cNvSpPr>
            <a:spLocks noGrp="1"/>
          </p:cNvSpPr>
          <p:nvPr>
            <p:ph type="ctrTitle"/>
          </p:nvPr>
        </p:nvSpPr>
        <p:spPr>
          <a:xfrm>
            <a:off x="3350214" y="1962118"/>
            <a:ext cx="5491571" cy="789465"/>
          </a:xfrm>
        </p:spPr>
        <p:txBody>
          <a:bodyPr rtlCol="0"/>
          <a:lstStyle/>
          <a:p>
            <a:pPr rtl="0"/>
            <a:r>
              <a:rPr lang="fr-FR" sz="4400" dirty="0">
                <a:effectLst>
                  <a:outerShdw blurRad="38100" dist="38100" dir="2700000" algn="tl">
                    <a:srgbClr val="000000">
                      <a:alpha val="43137"/>
                    </a:srgbClr>
                  </a:outerShdw>
                </a:effectLst>
              </a:rPr>
              <a:t>RAPPORT PROJET 5</a:t>
            </a:r>
          </a:p>
        </p:txBody>
      </p:sp>
      <p:sp>
        <p:nvSpPr>
          <p:cNvPr id="3" name="Espace réservé au texte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2119471"/>
          </a:xfrm>
        </p:spPr>
        <p:txBody>
          <a:bodyPr rtlCol="0"/>
          <a:lstStyle/>
          <a:p>
            <a:pPr rtl="0"/>
            <a:r>
              <a:rPr lang="fr-FR" dirty="0">
                <a:latin typeface="+mj-lt"/>
              </a:rPr>
              <a:t>Pour la société </a:t>
            </a:r>
            <a:r>
              <a:rPr lang="fr-FR" dirty="0">
                <a:solidFill>
                  <a:srgbClr val="002060"/>
                </a:solidFill>
                <a:effectLst>
                  <a:outerShdw blurRad="38100" dist="38100" dir="2700000" algn="tl">
                    <a:srgbClr val="000000">
                      <a:alpha val="43137"/>
                    </a:srgbClr>
                  </a:outerShdw>
                </a:effectLst>
                <a:latin typeface="+mj-lt"/>
              </a:rPr>
              <a:t>OLIST</a:t>
            </a:r>
            <a:r>
              <a:rPr lang="fr-FR" dirty="0">
                <a:effectLst>
                  <a:outerShdw blurRad="38100" dist="38100" dir="2700000" algn="tl">
                    <a:srgbClr val="000000">
                      <a:alpha val="43137"/>
                    </a:srgbClr>
                  </a:outerShdw>
                </a:effectLst>
              </a:rPr>
              <a:t> </a:t>
            </a:r>
          </a:p>
          <a:p>
            <a:pPr rtl="0"/>
            <a:endParaRPr lang="fr-FR" dirty="0"/>
          </a:p>
          <a:p>
            <a:pPr rtl="0"/>
            <a:endParaRPr lang="fr-FR" dirty="0"/>
          </a:p>
          <a:p>
            <a:pPr rtl="0"/>
            <a:endParaRPr lang="fr-FR" dirty="0"/>
          </a:p>
          <a:p>
            <a:pPr rtl="0"/>
            <a:endParaRPr lang="fr-FR" dirty="0"/>
          </a:p>
          <a:p>
            <a:pPr algn="r" rtl="0"/>
            <a:r>
              <a:rPr lang="fr-FR" sz="1400" b="1" dirty="0">
                <a:solidFill>
                  <a:schemeClr val="bg1"/>
                </a:solidFill>
              </a:rPr>
              <a:t>Mai 2023</a:t>
            </a:r>
          </a:p>
        </p:txBody>
      </p:sp>
      <p:sp>
        <p:nvSpPr>
          <p:cNvPr id="4" name="ZoneTexte 3">
            <a:extLst>
              <a:ext uri="{FF2B5EF4-FFF2-40B4-BE49-F238E27FC236}">
                <a16:creationId xmlns:a16="http://schemas.microsoft.com/office/drawing/2014/main" id="{FEF668C4-89D0-3734-701D-8BB8CCC43ECB}"/>
              </a:ext>
            </a:extLst>
          </p:cNvPr>
          <p:cNvSpPr txBox="1"/>
          <p:nvPr/>
        </p:nvSpPr>
        <p:spPr>
          <a:xfrm>
            <a:off x="4740031" y="3105834"/>
            <a:ext cx="5373843" cy="646331"/>
          </a:xfrm>
          <a:prstGeom prst="rect">
            <a:avLst/>
          </a:prstGeom>
          <a:noFill/>
        </p:spPr>
        <p:txBody>
          <a:bodyPr wrap="square" rtlCol="0">
            <a:spAutoFit/>
          </a:bodyPr>
          <a:lstStyle/>
          <a:p>
            <a:r>
              <a:rPr lang="fr-FR" b="1" i="0" u="sng" dirty="0">
                <a:solidFill>
                  <a:srgbClr val="271A38"/>
                </a:solidFill>
                <a:effectLst/>
                <a:latin typeface="Inter"/>
              </a:rPr>
              <a:t>Mission : </a:t>
            </a:r>
          </a:p>
          <a:p>
            <a:r>
              <a:rPr lang="fr-FR" b="1" dirty="0">
                <a:solidFill>
                  <a:srgbClr val="271A38"/>
                </a:solidFill>
                <a:latin typeface="Inter"/>
              </a:rPr>
              <a:t>	</a:t>
            </a:r>
            <a:r>
              <a:rPr lang="fr-FR" b="1" i="0" dirty="0">
                <a:solidFill>
                  <a:srgbClr val="271A38"/>
                </a:solidFill>
                <a:effectLst/>
                <a:latin typeface="Inter"/>
              </a:rPr>
              <a:t>Segmentez des clients d'un site e-commerce</a:t>
            </a:r>
          </a:p>
        </p:txBody>
      </p:sp>
      <p:pic>
        <p:nvPicPr>
          <p:cNvPr id="5" name="Image 4">
            <a:extLst>
              <a:ext uri="{FF2B5EF4-FFF2-40B4-BE49-F238E27FC236}">
                <a16:creationId xmlns:a16="http://schemas.microsoft.com/office/drawing/2014/main" id="{16D85AE1-F244-648B-8087-6722E4AB8367}"/>
              </a:ext>
            </a:extLst>
          </p:cNvPr>
          <p:cNvPicPr>
            <a:picLocks noChangeAspect="1"/>
          </p:cNvPicPr>
          <p:nvPr/>
        </p:nvPicPr>
        <p:blipFill>
          <a:blip r:embed="rId3"/>
          <a:stretch>
            <a:fillRect/>
          </a:stretch>
        </p:blipFill>
        <p:spPr>
          <a:xfrm>
            <a:off x="5362454" y="379179"/>
            <a:ext cx="1467091" cy="825092"/>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76727"/>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10</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020056" y="639965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4" name="Image 3" descr="Une image contenant ligne, croquis&#10;&#10;Description générée automatiquement">
            <a:extLst>
              <a:ext uri="{FF2B5EF4-FFF2-40B4-BE49-F238E27FC236}">
                <a16:creationId xmlns:a16="http://schemas.microsoft.com/office/drawing/2014/main" id="{9A9CC7FF-CDCB-9BED-6804-41AB2B382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378" y="1845913"/>
            <a:ext cx="10145243" cy="3795421"/>
          </a:xfrm>
          <a:prstGeom prst="rect">
            <a:avLst/>
          </a:prstGeom>
        </p:spPr>
      </p:pic>
    </p:spTree>
    <p:extLst>
      <p:ext uri="{BB962C8B-B14F-4D97-AF65-F5344CB8AC3E}">
        <p14:creationId xmlns:p14="http://schemas.microsoft.com/office/powerpoint/2010/main" val="252153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1027857" y="501111"/>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11</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1413175" y="629183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16" name="Image 15" descr="Une image contenant texte, capture d’écran, ligne, Parallèle&#10;&#10;Description générée automatiquement">
            <a:extLst>
              <a:ext uri="{FF2B5EF4-FFF2-40B4-BE49-F238E27FC236}">
                <a16:creationId xmlns:a16="http://schemas.microsoft.com/office/drawing/2014/main" id="{8A806D43-A80C-A9CD-867E-2082BC28D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058" y="1766477"/>
            <a:ext cx="5252893" cy="3003447"/>
          </a:xfrm>
          <a:prstGeom prst="rect">
            <a:avLst/>
          </a:prstGeom>
        </p:spPr>
      </p:pic>
      <p:pic>
        <p:nvPicPr>
          <p:cNvPr id="17" name="Image 16" descr="Une image contenant texte, capture d’écran, diagramme, Tracé&#10;&#10;Description générée automatiquement">
            <a:extLst>
              <a:ext uri="{FF2B5EF4-FFF2-40B4-BE49-F238E27FC236}">
                <a16:creationId xmlns:a16="http://schemas.microsoft.com/office/drawing/2014/main" id="{D7FE50DB-EF03-0FBB-2148-0A3E39082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049" y="1766477"/>
            <a:ext cx="4310383" cy="3003444"/>
          </a:xfrm>
          <a:prstGeom prst="rect">
            <a:avLst/>
          </a:prstGeom>
        </p:spPr>
      </p:pic>
    </p:spTree>
    <p:extLst>
      <p:ext uri="{BB962C8B-B14F-4D97-AF65-F5344CB8AC3E}">
        <p14:creationId xmlns:p14="http://schemas.microsoft.com/office/powerpoint/2010/main" val="2008385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88919"/>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12</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300960" y="6327200"/>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2023</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4" name="Image 3" descr="Une image contenant texte, capture d’écran, Tracé, diagramme&#10;&#10;Description générée automatiquement">
            <a:extLst>
              <a:ext uri="{FF2B5EF4-FFF2-40B4-BE49-F238E27FC236}">
                <a16:creationId xmlns:a16="http://schemas.microsoft.com/office/drawing/2014/main" id="{C0267FA8-0838-808C-021F-24DFB9767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874" y="1551941"/>
            <a:ext cx="6027352" cy="4257547"/>
          </a:xfrm>
          <a:prstGeom prst="rect">
            <a:avLst/>
          </a:prstGeom>
        </p:spPr>
      </p:pic>
    </p:spTree>
    <p:extLst>
      <p:ext uri="{BB962C8B-B14F-4D97-AF65-F5344CB8AC3E}">
        <p14:creationId xmlns:p14="http://schemas.microsoft.com/office/powerpoint/2010/main" val="366902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88919"/>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13</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1413175" y="629183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14" name="Image 13" descr="Une image contenant texte, capture d’écran, diagramme, ligne&#10;&#10;Description générée automatiquement">
            <a:extLst>
              <a:ext uri="{FF2B5EF4-FFF2-40B4-BE49-F238E27FC236}">
                <a16:creationId xmlns:a16="http://schemas.microsoft.com/office/drawing/2014/main" id="{B63F66D5-89FE-E39D-CCAF-F817B82A0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138" y="1580736"/>
            <a:ext cx="5403312" cy="3089453"/>
          </a:xfrm>
          <a:prstGeom prst="rect">
            <a:avLst/>
          </a:prstGeom>
        </p:spPr>
      </p:pic>
      <p:pic>
        <p:nvPicPr>
          <p:cNvPr id="2" name="Image 1" descr="Une image contenant texte, capture d’écran, diagramme, Tracé&#10;&#10;Description générée automatiquement">
            <a:extLst>
              <a:ext uri="{FF2B5EF4-FFF2-40B4-BE49-F238E27FC236}">
                <a16:creationId xmlns:a16="http://schemas.microsoft.com/office/drawing/2014/main" id="{A0505502-6678-7A56-F580-57EBD8E3A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50" y="1580736"/>
            <a:ext cx="4446217" cy="3089450"/>
          </a:xfrm>
          <a:prstGeom prst="rect">
            <a:avLst/>
          </a:prstGeom>
        </p:spPr>
      </p:pic>
    </p:spTree>
    <p:extLst>
      <p:ext uri="{BB962C8B-B14F-4D97-AF65-F5344CB8AC3E}">
        <p14:creationId xmlns:p14="http://schemas.microsoft.com/office/powerpoint/2010/main" val="322761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27959"/>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14</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300960" y="645604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15" name="Image 14" descr="Une image contenant texte, capture d’écran, Tracé, diagramme&#10;&#10;Description générée automatiquement">
            <a:extLst>
              <a:ext uri="{FF2B5EF4-FFF2-40B4-BE49-F238E27FC236}">
                <a16:creationId xmlns:a16="http://schemas.microsoft.com/office/drawing/2014/main" id="{DA110A06-8B20-E882-3177-41EA93833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823" y="1606845"/>
            <a:ext cx="5101627" cy="3104395"/>
          </a:xfrm>
          <a:prstGeom prst="rect">
            <a:avLst/>
          </a:prstGeom>
        </p:spPr>
      </p:pic>
      <p:pic>
        <p:nvPicPr>
          <p:cNvPr id="4" name="Image 3" descr="Une image contenant texte, capture d’écran, diagramme, Tracé&#10;&#10;Description générée automatiquement">
            <a:extLst>
              <a:ext uri="{FF2B5EF4-FFF2-40B4-BE49-F238E27FC236}">
                <a16:creationId xmlns:a16="http://schemas.microsoft.com/office/drawing/2014/main" id="{744ADA61-F02B-3DDD-8A78-54A7B399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50" y="1606846"/>
            <a:ext cx="4467724" cy="3104395"/>
          </a:xfrm>
          <a:prstGeom prst="rect">
            <a:avLst/>
          </a:prstGeom>
        </p:spPr>
      </p:pic>
    </p:spTree>
    <p:extLst>
      <p:ext uri="{BB962C8B-B14F-4D97-AF65-F5344CB8AC3E}">
        <p14:creationId xmlns:p14="http://schemas.microsoft.com/office/powerpoint/2010/main" val="269208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40151"/>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15</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300960" y="645604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20" name="Image 19" descr="Une image contenant texte, capture d’écran, diagramme, Rectangle&#10;&#10;Description générée automatiquement">
            <a:extLst>
              <a:ext uri="{FF2B5EF4-FFF2-40B4-BE49-F238E27FC236}">
                <a16:creationId xmlns:a16="http://schemas.microsoft.com/office/drawing/2014/main" id="{30A3F98C-775A-B9D3-A1D7-642EA8444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032" y="1464398"/>
            <a:ext cx="5017935" cy="3929204"/>
          </a:xfrm>
          <a:prstGeom prst="rect">
            <a:avLst/>
          </a:prstGeom>
        </p:spPr>
      </p:pic>
    </p:spTree>
    <p:extLst>
      <p:ext uri="{BB962C8B-B14F-4D97-AF65-F5344CB8AC3E}">
        <p14:creationId xmlns:p14="http://schemas.microsoft.com/office/powerpoint/2010/main" val="23717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330423"/>
            <a:ext cx="10527762" cy="610863"/>
          </a:xfrm>
          <a:effectLst>
            <a:outerShdw blurRad="63500" sx="102000" sy="102000" algn="ctr" rotWithShape="0">
              <a:prstClr val="black">
                <a:alpha val="40000"/>
              </a:prstClr>
            </a:outerShdw>
          </a:effectLst>
        </p:spPr>
        <p:txBody>
          <a:bodyPr rtlCol="0">
            <a:normAutofit/>
          </a:bodyPr>
          <a:lstStyle/>
          <a:p>
            <a:pPr rtl="0"/>
            <a:r>
              <a:rPr lang="fr-FR" sz="3600" dirty="0"/>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16</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300960" y="645604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2" name="Image 1" descr="Une image contenant texte, capture d’écran, diagramme, Caractère coloré&#10;&#10;Description générée automatiquement">
            <a:extLst>
              <a:ext uri="{FF2B5EF4-FFF2-40B4-BE49-F238E27FC236}">
                <a16:creationId xmlns:a16="http://schemas.microsoft.com/office/drawing/2014/main" id="{FF7F04F9-C21E-3830-63C3-93C6A6243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790" y="1716560"/>
            <a:ext cx="4263933" cy="2988934"/>
          </a:xfrm>
          <a:prstGeom prst="rect">
            <a:avLst/>
          </a:prstGeom>
        </p:spPr>
      </p:pic>
      <p:pic>
        <p:nvPicPr>
          <p:cNvPr id="5" name="Image 4" descr="Une image contenant texte, capture d’écran, Rectangle, conception&#10;&#10;Description générée automatiquement">
            <a:extLst>
              <a:ext uri="{FF2B5EF4-FFF2-40B4-BE49-F238E27FC236}">
                <a16:creationId xmlns:a16="http://schemas.microsoft.com/office/drawing/2014/main" id="{4C7A7427-92BA-5503-03A6-BE1DF9767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279" y="1716567"/>
            <a:ext cx="4152957" cy="2988927"/>
          </a:xfrm>
          <a:prstGeom prst="rect">
            <a:avLst/>
          </a:prstGeom>
        </p:spPr>
      </p:pic>
    </p:spTree>
    <p:extLst>
      <p:ext uri="{BB962C8B-B14F-4D97-AF65-F5344CB8AC3E}">
        <p14:creationId xmlns:p14="http://schemas.microsoft.com/office/powerpoint/2010/main" val="393870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27959"/>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17</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628005" y="635279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2023</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4" name="Image 3" descr="Une image contenant texte, capture d’écran, diagramme, Tracé&#10;&#10;Description générée automatiquement">
            <a:extLst>
              <a:ext uri="{FF2B5EF4-FFF2-40B4-BE49-F238E27FC236}">
                <a16:creationId xmlns:a16="http://schemas.microsoft.com/office/drawing/2014/main" id="{62ED3604-14C1-661F-6F87-9759C6C39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170" y="1544350"/>
            <a:ext cx="4203590" cy="3169920"/>
          </a:xfrm>
          <a:prstGeom prst="rect">
            <a:avLst/>
          </a:prstGeom>
        </p:spPr>
      </p:pic>
      <p:pic>
        <p:nvPicPr>
          <p:cNvPr id="5" name="Image 4" descr="Une image contenant texte, capture d’écran, diagramme, Tracé&#10;&#10;Description générée automatiquement">
            <a:extLst>
              <a:ext uri="{FF2B5EF4-FFF2-40B4-BE49-F238E27FC236}">
                <a16:creationId xmlns:a16="http://schemas.microsoft.com/office/drawing/2014/main" id="{CC8EB4FA-D037-6EF1-CFB3-DC2758E28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5242" y="1567436"/>
            <a:ext cx="4203590" cy="3198650"/>
          </a:xfrm>
          <a:prstGeom prst="rect">
            <a:avLst/>
          </a:prstGeom>
        </p:spPr>
      </p:pic>
    </p:spTree>
    <p:extLst>
      <p:ext uri="{BB962C8B-B14F-4D97-AF65-F5344CB8AC3E}">
        <p14:creationId xmlns:p14="http://schemas.microsoft.com/office/powerpoint/2010/main" val="310351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427959"/>
            <a:ext cx="10527762" cy="610863"/>
          </a:xfrm>
          <a:effectLst>
            <a:outerShdw blurRad="63500" sx="102000" sy="102000" algn="ctr" rotWithShape="0">
              <a:prstClr val="black">
                <a:alpha val="40000"/>
              </a:prstClr>
            </a:outerShdw>
          </a:effectLst>
        </p:spPr>
        <p:txBody>
          <a:bodyPr rtlCol="0">
            <a:normAutofit/>
          </a:bodyPr>
          <a:lstStyle/>
          <a:p>
            <a:pPr rtl="0"/>
            <a:r>
              <a:rPr lang="fr-FR" sz="3600" dirty="0">
                <a:effectLst>
                  <a:outerShdw blurRad="38100" dist="38100" dir="2700000" algn="tl">
                    <a:srgbClr val="000000">
                      <a:alpha val="43137"/>
                    </a:srgbClr>
                  </a:outerShdw>
                </a:effectLst>
              </a:rPr>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18</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300960" y="620296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2023</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7" name="Image 6" descr="Une image contenant texte, capture d’écran, Tracé, diagramme&#10;&#10;Description générée automatiquement">
            <a:extLst>
              <a:ext uri="{FF2B5EF4-FFF2-40B4-BE49-F238E27FC236}">
                <a16:creationId xmlns:a16="http://schemas.microsoft.com/office/drawing/2014/main" id="{4EEEC852-1F6C-4BCA-66B5-678759014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170" y="1579936"/>
            <a:ext cx="4101915" cy="2937357"/>
          </a:xfrm>
          <a:prstGeom prst="rect">
            <a:avLst/>
          </a:prstGeom>
        </p:spPr>
      </p:pic>
      <p:pic>
        <p:nvPicPr>
          <p:cNvPr id="12" name="Image 11" descr="Une image contenant texte, capture d’écran, diagramme, Tracé&#10;&#10;Description générée automatiquement">
            <a:extLst>
              <a:ext uri="{FF2B5EF4-FFF2-40B4-BE49-F238E27FC236}">
                <a16:creationId xmlns:a16="http://schemas.microsoft.com/office/drawing/2014/main" id="{695B3417-DCF1-4589-F1CC-1141F0DFB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880" y="1579936"/>
            <a:ext cx="4679950" cy="3610842"/>
          </a:xfrm>
          <a:prstGeom prst="rect">
            <a:avLst/>
          </a:prstGeom>
        </p:spPr>
      </p:pic>
    </p:spTree>
    <p:extLst>
      <p:ext uri="{BB962C8B-B14F-4D97-AF65-F5344CB8AC3E}">
        <p14:creationId xmlns:p14="http://schemas.microsoft.com/office/powerpoint/2010/main" val="1146816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339315B-8AAE-A946-ABBF-894F2E4B1338}"/>
              </a:ext>
            </a:extLst>
          </p:cNvPr>
          <p:cNvSpPr>
            <a:spLocks noGrp="1"/>
          </p:cNvSpPr>
          <p:nvPr>
            <p:ph type="title"/>
          </p:nvPr>
        </p:nvSpPr>
        <p:spPr>
          <a:xfrm>
            <a:off x="971550" y="330423"/>
            <a:ext cx="10527762" cy="610863"/>
          </a:xfrm>
          <a:effectLst>
            <a:outerShdw blurRad="63500" sx="102000" sy="102000" algn="ctr" rotWithShape="0">
              <a:prstClr val="black">
                <a:alpha val="40000"/>
              </a:prstClr>
            </a:outerShdw>
          </a:effectLst>
        </p:spPr>
        <p:txBody>
          <a:bodyPr rtlCol="0">
            <a:normAutofit/>
          </a:bodyPr>
          <a:lstStyle/>
          <a:p>
            <a:pPr rtl="0"/>
            <a:r>
              <a:rPr lang="fr-FR" sz="3600" dirty="0"/>
              <a:t>Analyse exploratoire des données …</a:t>
            </a:r>
          </a:p>
        </p:txBody>
      </p:sp>
      <p:sp>
        <p:nvSpPr>
          <p:cNvPr id="6" name="Espace réservé du numéro de diapositive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19</a:t>
            </a:fld>
            <a:endParaRPr lang="fr-FR" dirty="0"/>
          </a:p>
        </p:txBody>
      </p:sp>
      <p:sp>
        <p:nvSpPr>
          <p:cNvPr id="8" name="Espace réservé de la date 12">
            <a:extLst>
              <a:ext uri="{FF2B5EF4-FFF2-40B4-BE49-F238E27FC236}">
                <a16:creationId xmlns:a16="http://schemas.microsoft.com/office/drawing/2014/main" id="{95E0985F-B442-7519-90D6-D9D77D6BD904}"/>
              </a:ext>
            </a:extLst>
          </p:cNvPr>
          <p:cNvSpPr txBox="1">
            <a:spLocks/>
          </p:cNvSpPr>
          <p:nvPr/>
        </p:nvSpPr>
        <p:spPr>
          <a:xfrm>
            <a:off x="5158994" y="6300501"/>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2023</a:t>
            </a:r>
          </a:p>
        </p:txBody>
      </p:sp>
      <p:pic>
        <p:nvPicPr>
          <p:cNvPr id="9" name="Image 8">
            <a:extLst>
              <a:ext uri="{FF2B5EF4-FFF2-40B4-BE49-F238E27FC236}">
                <a16:creationId xmlns:a16="http://schemas.microsoft.com/office/drawing/2014/main" id="{F9D8F441-37E6-CA17-4305-44780941CB7F}"/>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cxnSp>
        <p:nvCxnSpPr>
          <p:cNvPr id="11" name="Connecteur droit 10">
            <a:extLst>
              <a:ext uri="{FF2B5EF4-FFF2-40B4-BE49-F238E27FC236}">
                <a16:creationId xmlns:a16="http://schemas.microsoft.com/office/drawing/2014/main" id="{CC5EBEF6-6C86-53F6-A373-849EE4D8BA9D}"/>
              </a:ext>
            </a:extLst>
          </p:cNvPr>
          <p:cNvCxnSpPr/>
          <p:nvPr/>
        </p:nvCxnSpPr>
        <p:spPr>
          <a:xfrm flipV="1">
            <a:off x="971550" y="1158240"/>
            <a:ext cx="9972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7" name="Image 6" descr="Une image contenant texte, diagramme, Tracé, capture d’écran&#10;&#10;Description générée automatiquement">
            <a:extLst>
              <a:ext uri="{FF2B5EF4-FFF2-40B4-BE49-F238E27FC236}">
                <a16:creationId xmlns:a16="http://schemas.microsoft.com/office/drawing/2014/main" id="{410799A8-97C1-BDCA-0DB5-658EE06A4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269" y="3678781"/>
            <a:ext cx="5381239" cy="2333005"/>
          </a:xfrm>
          <a:prstGeom prst="rect">
            <a:avLst/>
          </a:prstGeom>
        </p:spPr>
      </p:pic>
      <p:pic>
        <p:nvPicPr>
          <p:cNvPr id="12" name="Image 11" descr="Une image contenant texte, capture d’écran, diagramme, ligne&#10;&#10;Description générée automatiquement">
            <a:extLst>
              <a:ext uri="{FF2B5EF4-FFF2-40B4-BE49-F238E27FC236}">
                <a16:creationId xmlns:a16="http://schemas.microsoft.com/office/drawing/2014/main" id="{9C31326E-C589-C653-638B-FA72B5F9B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057" y="1289557"/>
            <a:ext cx="2665267" cy="2242920"/>
          </a:xfrm>
          <a:prstGeom prst="rect">
            <a:avLst/>
          </a:prstGeom>
        </p:spPr>
      </p:pic>
      <p:pic>
        <p:nvPicPr>
          <p:cNvPr id="16" name="Image 15" descr="Une image contenant texte, capture d’écran, ligne, Rectangle&#10;&#10;Description générée automatiquement">
            <a:extLst>
              <a:ext uri="{FF2B5EF4-FFF2-40B4-BE49-F238E27FC236}">
                <a16:creationId xmlns:a16="http://schemas.microsoft.com/office/drawing/2014/main" id="{1B186726-E84F-A8BA-E588-B69523223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768" y="1289557"/>
            <a:ext cx="2665266" cy="2246119"/>
          </a:xfrm>
          <a:prstGeom prst="rect">
            <a:avLst/>
          </a:prstGeom>
        </p:spPr>
      </p:pic>
      <p:pic>
        <p:nvPicPr>
          <p:cNvPr id="20" name="Image 19" descr="Une image contenant texte, capture d’écran, Tracé, ligne&#10;&#10;Description générée automatiquement">
            <a:extLst>
              <a:ext uri="{FF2B5EF4-FFF2-40B4-BE49-F238E27FC236}">
                <a16:creationId xmlns:a16="http://schemas.microsoft.com/office/drawing/2014/main" id="{C8059F60-55FA-127B-6F6C-DC75ADCDAE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550" y="1289557"/>
            <a:ext cx="3327196" cy="2246120"/>
          </a:xfrm>
          <a:prstGeom prst="rect">
            <a:avLst/>
          </a:prstGeom>
        </p:spPr>
      </p:pic>
      <p:pic>
        <p:nvPicPr>
          <p:cNvPr id="22" name="Image 21" descr="Une image contenant texte, Tracé, diagramme, capture d’écran&#10;&#10;Description générée automatiquement">
            <a:extLst>
              <a:ext uri="{FF2B5EF4-FFF2-40B4-BE49-F238E27FC236}">
                <a16:creationId xmlns:a16="http://schemas.microsoft.com/office/drawing/2014/main" id="{DC90E1A7-089B-5F04-CB7D-54FEC37FDE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014" y="3678781"/>
            <a:ext cx="4187444" cy="2333005"/>
          </a:xfrm>
          <a:prstGeom prst="rect">
            <a:avLst/>
          </a:prstGeom>
        </p:spPr>
      </p:pic>
    </p:spTree>
    <p:extLst>
      <p:ext uri="{BB962C8B-B14F-4D97-AF65-F5344CB8AC3E}">
        <p14:creationId xmlns:p14="http://schemas.microsoft.com/office/powerpoint/2010/main" val="38827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5863497" cy="610863"/>
          </a:xfrm>
        </p:spPr>
        <p:txBody>
          <a:bodyPr rtlCol="0">
            <a:noAutofit/>
          </a:bodyPr>
          <a:lstStyle/>
          <a:p>
            <a:pPr rtl="0"/>
            <a:r>
              <a:rPr lang="fr-FR" sz="3600" dirty="0">
                <a:effectLst>
                  <a:outerShdw blurRad="38100" dist="38100" dir="2700000" algn="tl">
                    <a:srgbClr val="000000">
                      <a:alpha val="43137"/>
                    </a:srgbClr>
                  </a:outerShdw>
                </a:effectLst>
              </a:rPr>
              <a:t>Rappel de la problématique</a:t>
            </a:r>
          </a:p>
        </p:txBody>
      </p:sp>
      <p:sp>
        <p:nvSpPr>
          <p:cNvPr id="15" name="Espace réservé du numéro de diapositive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fr-FR" smtClean="0"/>
              <a:pPr/>
              <a:t>2</a:t>
            </a:fld>
            <a:endParaRPr lang="fr-FR"/>
          </a:p>
        </p:txBody>
      </p:sp>
      <p:sp>
        <p:nvSpPr>
          <p:cNvPr id="13" name="Espace réservé de la date 12">
            <a:extLst>
              <a:ext uri="{FF2B5EF4-FFF2-40B4-BE49-F238E27FC236}">
                <a16:creationId xmlns:a16="http://schemas.microsoft.com/office/drawing/2014/main" id="{2D9626DF-C81E-004B-9A70-7EF103792475}"/>
              </a:ext>
            </a:extLst>
          </p:cNvPr>
          <p:cNvSpPr>
            <a:spLocks noGrp="1"/>
          </p:cNvSpPr>
          <p:nvPr>
            <p:ph type="dt" sz="half" idx="25"/>
          </p:nvPr>
        </p:nvSpPr>
        <p:spPr>
          <a:xfrm>
            <a:off x="9539224" y="6401564"/>
            <a:ext cx="1313180" cy="227076"/>
          </a:xfrm>
        </p:spPr>
        <p:txBody>
          <a:bodyPr rtlCol="0"/>
          <a:lstStyle/>
          <a:p>
            <a:pPr algn="ctr" rtl="0"/>
            <a:r>
              <a:rPr lang="fr-FR" dirty="0"/>
              <a:t>Mai 2025</a:t>
            </a:r>
          </a:p>
        </p:txBody>
      </p:sp>
      <p:pic>
        <p:nvPicPr>
          <p:cNvPr id="16" name="Image 15">
            <a:extLst>
              <a:ext uri="{FF2B5EF4-FFF2-40B4-BE49-F238E27FC236}">
                <a16:creationId xmlns:a16="http://schemas.microsoft.com/office/drawing/2014/main" id="{34F353B2-A1A7-1647-33E7-44AE1021ED7C}"/>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grpSp>
        <p:nvGrpSpPr>
          <p:cNvPr id="40" name="Groupe 39">
            <a:extLst>
              <a:ext uri="{FF2B5EF4-FFF2-40B4-BE49-F238E27FC236}">
                <a16:creationId xmlns:a16="http://schemas.microsoft.com/office/drawing/2014/main" id="{64DD60F6-3293-5500-E9DE-C40B3ED358B1}"/>
              </a:ext>
            </a:extLst>
          </p:cNvPr>
          <p:cNvGrpSpPr/>
          <p:nvPr/>
        </p:nvGrpSpPr>
        <p:grpSpPr>
          <a:xfrm>
            <a:off x="804672" y="2198577"/>
            <a:ext cx="10224516" cy="3780360"/>
            <a:chOff x="804672" y="2198577"/>
            <a:chExt cx="10224516" cy="3780360"/>
          </a:xfrm>
        </p:grpSpPr>
        <p:sp>
          <p:nvSpPr>
            <p:cNvPr id="37" name="ZoneTexte 36">
              <a:extLst>
                <a:ext uri="{FF2B5EF4-FFF2-40B4-BE49-F238E27FC236}">
                  <a16:creationId xmlns:a16="http://schemas.microsoft.com/office/drawing/2014/main" id="{B9E94146-1541-CA83-B3CE-725663317416}"/>
                </a:ext>
              </a:extLst>
            </p:cNvPr>
            <p:cNvSpPr txBox="1"/>
            <p:nvPr/>
          </p:nvSpPr>
          <p:spPr>
            <a:xfrm>
              <a:off x="804672" y="3321081"/>
              <a:ext cx="7900416" cy="2657856"/>
            </a:xfrm>
            <a:prstGeom prst="rect">
              <a:avLst/>
            </a:prstGeom>
            <a:solidFill>
              <a:schemeClr val="tx1"/>
            </a:solidFill>
          </p:spPr>
          <p:txBody>
            <a:bodyPr wrap="square" rtlCol="0">
              <a:spAutoFit/>
            </a:bodyPr>
            <a:lstStyle/>
            <a:p>
              <a:endParaRPr lang="fr-FR" dirty="0"/>
            </a:p>
          </p:txBody>
        </p:sp>
        <p:sp>
          <p:nvSpPr>
            <p:cNvPr id="38" name="ZoneTexte 37">
              <a:extLst>
                <a:ext uri="{FF2B5EF4-FFF2-40B4-BE49-F238E27FC236}">
                  <a16:creationId xmlns:a16="http://schemas.microsoft.com/office/drawing/2014/main" id="{2DAA0000-1913-1275-1BD5-1F67D330334F}"/>
                </a:ext>
              </a:extLst>
            </p:cNvPr>
            <p:cNvSpPr txBox="1"/>
            <p:nvPr/>
          </p:nvSpPr>
          <p:spPr>
            <a:xfrm>
              <a:off x="1079513" y="2198577"/>
              <a:ext cx="5997609" cy="1162113"/>
            </a:xfrm>
            <a:prstGeom prst="rect">
              <a:avLst/>
            </a:prstGeom>
            <a:noFill/>
          </p:spPr>
          <p:txBody>
            <a:bodyPr wrap="square" rtlCol="0">
              <a:spAutoFit/>
            </a:bodyPr>
            <a:lstStyle/>
            <a:p>
              <a:pPr algn="just">
                <a:lnSpc>
                  <a:spcPct val="150000"/>
                </a:lnSpc>
              </a:pPr>
              <a:r>
                <a:rPr lang="fr-FR" sz="1600" dirty="0">
                  <a:solidFill>
                    <a:schemeClr val="bg1"/>
                  </a:solidFill>
                  <a:latin typeface="Candara (Corps)"/>
                </a:rPr>
                <a:t>Dans le cadre de cette mission, je cherche à segmenter les clients d'</a:t>
              </a:r>
              <a:r>
                <a:rPr lang="fr-FR" sz="1600" dirty="0" err="1">
                  <a:solidFill>
                    <a:schemeClr val="bg1"/>
                  </a:solidFill>
                  <a:latin typeface="Candara (Corps)"/>
                </a:rPr>
                <a:t>Olist</a:t>
              </a:r>
              <a:r>
                <a:rPr lang="fr-FR" sz="1600" dirty="0">
                  <a:solidFill>
                    <a:schemeClr val="bg1"/>
                  </a:solidFill>
                  <a:latin typeface="Candara (Corps)"/>
                </a:rPr>
                <a:t> en utilisant des méthodes non supervisées afin de comprendre leurs comportements et caractéristiques. </a:t>
              </a:r>
            </a:p>
          </p:txBody>
        </p:sp>
        <p:sp>
          <p:nvSpPr>
            <p:cNvPr id="39" name="ZoneTexte 38">
              <a:extLst>
                <a:ext uri="{FF2B5EF4-FFF2-40B4-BE49-F238E27FC236}">
                  <a16:creationId xmlns:a16="http://schemas.microsoft.com/office/drawing/2014/main" id="{32C953FA-52F7-643C-8C29-0B5451A9F07E}"/>
                </a:ext>
              </a:extLst>
            </p:cNvPr>
            <p:cNvSpPr txBox="1"/>
            <p:nvPr/>
          </p:nvSpPr>
          <p:spPr>
            <a:xfrm>
              <a:off x="804672" y="3713973"/>
              <a:ext cx="10224516" cy="2108526"/>
            </a:xfrm>
            <a:prstGeom prst="rect">
              <a:avLst/>
            </a:prstGeom>
            <a:noFill/>
          </p:spPr>
          <p:txBody>
            <a:bodyPr wrap="square" rtlCol="0">
              <a:spAutoFit/>
            </a:bodyPr>
            <a:lstStyle/>
            <a:p>
              <a:pPr marR="0" lvl="0" algn="just" defTabSz="914400" rtl="0" eaLnBrk="1" fontAlgn="auto" latinLnBrk="0" hangingPunct="1">
                <a:lnSpc>
                  <a:spcPct val="150000"/>
                </a:lnSpc>
                <a:spcAft>
                  <a:spcPts val="0"/>
                </a:spcAft>
                <a:buClrTx/>
                <a:buSzTx/>
                <a:tabLst/>
                <a:defRPr/>
              </a:pPr>
              <a:r>
                <a:rPr kumimoji="0" lang="fr-FR" sz="1600" b="1" i="0" u="sng" strike="noStrike" kern="1200" cap="none" spc="0" normalizeH="0" baseline="0" noProof="0" dirty="0">
                  <a:ln>
                    <a:noFill/>
                  </a:ln>
                  <a:solidFill>
                    <a:srgbClr val="000000"/>
                  </a:solidFill>
                  <a:effectLst/>
                  <a:uLnTx/>
                  <a:uFillTx/>
                  <a:latin typeface="Candara (Corps)"/>
                  <a:ea typeface="+mn-ea"/>
                  <a:cs typeface="+mn-cs"/>
                </a:rPr>
                <a:t>OBJECTIF :</a:t>
              </a:r>
            </a:p>
            <a:p>
              <a:pPr marL="987425"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600" b="0" i="0" u="none" strike="noStrike" kern="1200" cap="none" spc="0" normalizeH="0" baseline="0" noProof="0" dirty="0">
                  <a:ln>
                    <a:noFill/>
                  </a:ln>
                  <a:solidFill>
                    <a:srgbClr val="000000"/>
                  </a:solidFill>
                  <a:effectLst/>
                  <a:uLnTx/>
                  <a:uFillTx/>
                  <a:latin typeface="Candara (Corps)"/>
                  <a:ea typeface="+mn-ea"/>
                  <a:cs typeface="+mn-cs"/>
                </a:rPr>
                <a:t> </a:t>
              </a:r>
              <a:r>
                <a:rPr lang="fr-FR" sz="1600" dirty="0">
                  <a:solidFill>
                    <a:srgbClr val="000000"/>
                  </a:solidFill>
                  <a:latin typeface="Candara (Corps)"/>
                </a:rPr>
                <a:t>F</a:t>
              </a:r>
              <a:r>
                <a:rPr kumimoji="0" lang="fr-FR" sz="1600" b="0" i="0" u="none" strike="noStrike" kern="1200" cap="none" spc="0" normalizeH="0" baseline="0" noProof="0" dirty="0" err="1">
                  <a:ln>
                    <a:noFill/>
                  </a:ln>
                  <a:solidFill>
                    <a:srgbClr val="000000"/>
                  </a:solidFill>
                  <a:effectLst/>
                  <a:uLnTx/>
                  <a:uFillTx/>
                  <a:latin typeface="Candara (Corps)"/>
                  <a:ea typeface="+mn-ea"/>
                  <a:cs typeface="+mn-cs"/>
                </a:rPr>
                <a:t>ournir</a:t>
              </a:r>
              <a:r>
                <a:rPr kumimoji="0" lang="fr-FR" sz="1600" b="0" i="0" u="none" strike="noStrike" kern="1200" cap="none" spc="0" normalizeH="0" baseline="0" noProof="0" dirty="0">
                  <a:ln>
                    <a:noFill/>
                  </a:ln>
                  <a:solidFill>
                    <a:srgbClr val="000000"/>
                  </a:solidFill>
                  <a:effectLst/>
                  <a:uLnTx/>
                  <a:uFillTx/>
                  <a:latin typeface="Candara (Corps)"/>
                  <a:ea typeface="+mn-ea"/>
                  <a:cs typeface="+mn-cs"/>
                </a:rPr>
                <a:t> à l'équipe marketing une segmentation précise et actionnable, permettant une communication ciblée et efficace avec chaque groupe de clients. </a:t>
              </a:r>
            </a:p>
            <a:p>
              <a:pPr marL="701675" marR="0" lvl="0" algn="just" defTabSz="914400" rtl="0" eaLnBrk="1" fontAlgn="auto" latinLnBrk="0" hangingPunct="1">
                <a:lnSpc>
                  <a:spcPct val="150000"/>
                </a:lnSpc>
                <a:spcAft>
                  <a:spcPts val="0"/>
                </a:spcAft>
                <a:buClrTx/>
                <a:buSzTx/>
                <a:tabLst/>
                <a:defRPr/>
              </a:pPr>
              <a:endParaRPr kumimoji="0" lang="fr-FR" sz="900" b="0" i="0" u="none" strike="noStrike" kern="1200" cap="none" spc="0" normalizeH="0" baseline="0" noProof="0" dirty="0">
                <a:ln>
                  <a:noFill/>
                </a:ln>
                <a:solidFill>
                  <a:srgbClr val="000000"/>
                </a:solidFill>
                <a:effectLst/>
                <a:uLnTx/>
                <a:uFillTx/>
                <a:latin typeface="Candara (Corps)"/>
                <a:ea typeface="+mn-ea"/>
                <a:cs typeface="+mn-cs"/>
              </a:endParaRPr>
            </a:p>
            <a:p>
              <a:pPr marL="987425"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600" b="0" i="0" u="none" strike="noStrike" kern="1200" cap="none" spc="0" normalizeH="0" baseline="0" noProof="0" dirty="0">
                  <a:ln>
                    <a:noFill/>
                  </a:ln>
                  <a:solidFill>
                    <a:srgbClr val="000000"/>
                  </a:solidFill>
                  <a:effectLst/>
                  <a:uLnTx/>
                  <a:uFillTx/>
                  <a:latin typeface="Candara (Corps)"/>
                  <a:ea typeface="+mn-ea"/>
                  <a:cs typeface="+mn-cs"/>
                </a:rPr>
                <a:t>De plus, évaluer la stabilité de ces segments au fil du temps et proposer un contrat de maintenance afin de garantir une utilisation optimale de la segmentation dans les campagnes de communication à venir.</a:t>
              </a:r>
            </a:p>
          </p:txBody>
        </p:sp>
      </p:gr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F3D98-3C30-4CFC-8643-C81E829C8C25}"/>
              </a:ext>
            </a:extLst>
          </p:cNvPr>
          <p:cNvSpPr>
            <a:spLocks noGrp="1"/>
          </p:cNvSpPr>
          <p:nvPr>
            <p:ph type="title"/>
          </p:nvPr>
        </p:nvSpPr>
        <p:spPr>
          <a:xfrm>
            <a:off x="6566247" y="2509855"/>
            <a:ext cx="2894745" cy="2284649"/>
          </a:xfrm>
        </p:spPr>
        <p:txBody>
          <a:bodyPr rtlCol="0">
            <a:normAutofit/>
          </a:bodyPr>
          <a:lstStyle/>
          <a:p>
            <a:pPr algn="ctr" rtl="0"/>
            <a:r>
              <a:rPr lang="fr-FR" sz="3200" dirty="0">
                <a:effectLst>
                  <a:outerShdw blurRad="38100" dist="38100" dir="2700000" algn="tl">
                    <a:srgbClr val="000000">
                      <a:alpha val="43137"/>
                    </a:srgbClr>
                  </a:outerShdw>
                </a:effectLst>
              </a:rPr>
              <a:t>PISTES </a:t>
            </a:r>
            <a:br>
              <a:rPr lang="fr-FR" sz="3200" dirty="0">
                <a:effectLst>
                  <a:outerShdw blurRad="38100" dist="38100" dir="2700000" algn="tl">
                    <a:srgbClr val="000000">
                      <a:alpha val="43137"/>
                    </a:srgbClr>
                  </a:outerShdw>
                </a:effectLst>
              </a:rPr>
            </a:br>
            <a:br>
              <a:rPr lang="fr-FR" sz="3200" dirty="0">
                <a:effectLst>
                  <a:outerShdw blurRad="38100" dist="38100" dir="2700000" algn="tl">
                    <a:srgbClr val="000000">
                      <a:alpha val="43137"/>
                    </a:srgbClr>
                  </a:outerShdw>
                </a:effectLst>
              </a:rPr>
            </a:br>
            <a:r>
              <a:rPr lang="fr-FR" sz="3200" dirty="0">
                <a:effectLst>
                  <a:outerShdw blurRad="38100" dist="38100" dir="2700000" algn="tl">
                    <a:srgbClr val="000000">
                      <a:alpha val="43137"/>
                    </a:srgbClr>
                  </a:outerShdw>
                </a:effectLst>
              </a:rPr>
              <a:t>DE MODÉLISATION</a:t>
            </a:r>
            <a:br>
              <a:rPr lang="fr-FR" sz="3200" dirty="0">
                <a:effectLst>
                  <a:outerShdw blurRad="38100" dist="38100" dir="2700000" algn="tl">
                    <a:srgbClr val="000000">
                      <a:alpha val="43137"/>
                    </a:srgbClr>
                  </a:outerShdw>
                </a:effectLst>
              </a:rPr>
            </a:br>
            <a:endParaRPr lang="fr-FR" sz="3200" dirty="0">
              <a:effectLst>
                <a:outerShdw blurRad="38100" dist="38100" dir="2700000" algn="tl">
                  <a:srgbClr val="000000">
                    <a:alpha val="43137"/>
                  </a:srgbClr>
                </a:outerShdw>
              </a:effectLst>
            </a:endParaRPr>
          </a:p>
        </p:txBody>
      </p:sp>
      <p:sp>
        <p:nvSpPr>
          <p:cNvPr id="3" name="Espace réservé de la date 12">
            <a:extLst>
              <a:ext uri="{FF2B5EF4-FFF2-40B4-BE49-F238E27FC236}">
                <a16:creationId xmlns:a16="http://schemas.microsoft.com/office/drawing/2014/main" id="{7465B6C4-D9D4-C205-DDB7-B42AB43D87D5}"/>
              </a:ext>
            </a:extLst>
          </p:cNvPr>
          <p:cNvSpPr txBox="1">
            <a:spLocks/>
          </p:cNvSpPr>
          <p:nvPr/>
        </p:nvSpPr>
        <p:spPr>
          <a:xfrm>
            <a:off x="5020056" y="639965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4" name="Image 3">
            <a:extLst>
              <a:ext uri="{FF2B5EF4-FFF2-40B4-BE49-F238E27FC236}">
                <a16:creationId xmlns:a16="http://schemas.microsoft.com/office/drawing/2014/main" id="{9BF55D97-0119-C16A-2580-CE228E6E81E2}"/>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8" name="Espace réservé pour une image  7" descr="Une image contenant léger, capture d’écran&#10;&#10;Description générée automatiquement">
            <a:extLst>
              <a:ext uri="{FF2B5EF4-FFF2-40B4-BE49-F238E27FC236}">
                <a16:creationId xmlns:a16="http://schemas.microsoft.com/office/drawing/2014/main" id="{73E61F5C-93F0-F635-375E-0080BB8ADA3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9835" r="29835"/>
          <a:stretch>
            <a:fillRect/>
          </a:stretch>
        </p:blipFill>
        <p:spPr/>
      </p:pic>
      <p:sp>
        <p:nvSpPr>
          <p:cNvPr id="12" name="Espace réservé de la date 12">
            <a:extLst>
              <a:ext uri="{FF2B5EF4-FFF2-40B4-BE49-F238E27FC236}">
                <a16:creationId xmlns:a16="http://schemas.microsoft.com/office/drawing/2014/main" id="{5FA4D846-F7A1-5546-595F-E52335B1B7A7}"/>
              </a:ext>
            </a:extLst>
          </p:cNvPr>
          <p:cNvSpPr txBox="1">
            <a:spLocks/>
          </p:cNvSpPr>
          <p:nvPr/>
        </p:nvSpPr>
        <p:spPr>
          <a:xfrm>
            <a:off x="5472684" y="658589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effectLst/>
                <a:uLnTx/>
                <a:uFillTx/>
                <a:latin typeface="Franklin Gothic Book"/>
                <a:ea typeface="+mn-ea"/>
                <a:cs typeface="+mn-cs"/>
              </a:rPr>
              <a:t>Mai </a:t>
            </a: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  2023</a:t>
            </a:r>
          </a:p>
        </p:txBody>
      </p:sp>
    </p:spTree>
    <p:extLst>
      <p:ext uri="{BB962C8B-B14F-4D97-AF65-F5344CB8AC3E}">
        <p14:creationId xmlns:p14="http://schemas.microsoft.com/office/powerpoint/2010/main" val="208700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9909923" cy="610863"/>
          </a:xfrm>
        </p:spPr>
        <p:txBody>
          <a:bodyPr rtlCol="0">
            <a:normAutofit/>
          </a:bodyPr>
          <a:lstStyle/>
          <a:p>
            <a:pPr rtl="0"/>
            <a:r>
              <a:rPr lang="fr-FR" b="1" dirty="0" err="1">
                <a:effectLst>
                  <a:outerShdw blurRad="38100" dist="38100" dir="2700000" algn="tl">
                    <a:srgbClr val="000000">
                      <a:alpha val="43137"/>
                    </a:srgbClr>
                  </a:outerShdw>
                </a:effectLst>
              </a:rPr>
              <a:t>Features</a:t>
            </a:r>
            <a:r>
              <a:rPr lang="fr-FR" b="1" dirty="0">
                <a:effectLst>
                  <a:outerShdw blurRad="38100" dist="38100" dir="2700000" algn="tl">
                    <a:srgbClr val="000000">
                      <a:alpha val="43137"/>
                    </a:srgbClr>
                  </a:outerShdw>
                </a:effectLst>
              </a:rPr>
              <a:t> Engineering</a:t>
            </a:r>
          </a:p>
        </p:txBody>
      </p:sp>
      <p:graphicFrame>
        <p:nvGraphicFramePr>
          <p:cNvPr id="7" name="Table 4">
            <a:extLst>
              <a:ext uri="{FF2B5EF4-FFF2-40B4-BE49-F238E27FC236}">
                <a16:creationId xmlns:a16="http://schemas.microsoft.com/office/drawing/2014/main" id="{F3B5A5E4-3ABE-D143-902C-F2BCA6C75EDE}"/>
              </a:ext>
            </a:extLst>
          </p:cNvPr>
          <p:cNvGraphicFramePr>
            <a:graphicFrameLocks noGrp="1"/>
          </p:cNvGraphicFramePr>
          <p:nvPr>
            <p:ph type="tbl" sz="quarter" idx="10"/>
            <p:extLst>
              <p:ext uri="{D42A27DB-BD31-4B8C-83A1-F6EECF244321}">
                <p14:modId xmlns:p14="http://schemas.microsoft.com/office/powerpoint/2010/main" val="173276493"/>
              </p:ext>
            </p:extLst>
          </p:nvPr>
        </p:nvGraphicFramePr>
        <p:xfrm>
          <a:off x="1297129" y="2847564"/>
          <a:ext cx="8810209" cy="2368356"/>
        </p:xfrm>
        <a:graphic>
          <a:graphicData uri="http://schemas.openxmlformats.org/drawingml/2006/table">
            <a:tbl>
              <a:tblPr firstRow="1" bandRow="1">
                <a:tableStyleId>{2A488322-F2BA-4B5B-9748-0D474271808F}</a:tableStyleId>
              </a:tblPr>
              <a:tblGrid>
                <a:gridCol w="1742404">
                  <a:extLst>
                    <a:ext uri="{9D8B030D-6E8A-4147-A177-3AD203B41FA5}">
                      <a16:colId xmlns:a16="http://schemas.microsoft.com/office/drawing/2014/main" val="1689330750"/>
                    </a:ext>
                  </a:extLst>
                </a:gridCol>
                <a:gridCol w="1194332">
                  <a:extLst>
                    <a:ext uri="{9D8B030D-6E8A-4147-A177-3AD203B41FA5}">
                      <a16:colId xmlns:a16="http://schemas.microsoft.com/office/drawing/2014/main" val="2660631934"/>
                    </a:ext>
                  </a:extLst>
                </a:gridCol>
                <a:gridCol w="1468368">
                  <a:extLst>
                    <a:ext uri="{9D8B030D-6E8A-4147-A177-3AD203B41FA5}">
                      <a16:colId xmlns:a16="http://schemas.microsoft.com/office/drawing/2014/main" val="2735853127"/>
                    </a:ext>
                  </a:extLst>
                </a:gridCol>
                <a:gridCol w="1618803">
                  <a:extLst>
                    <a:ext uri="{9D8B030D-6E8A-4147-A177-3AD203B41FA5}">
                      <a16:colId xmlns:a16="http://schemas.microsoft.com/office/drawing/2014/main" val="3909717689"/>
                    </a:ext>
                  </a:extLst>
                </a:gridCol>
                <a:gridCol w="1312865">
                  <a:extLst>
                    <a:ext uri="{9D8B030D-6E8A-4147-A177-3AD203B41FA5}">
                      <a16:colId xmlns:a16="http://schemas.microsoft.com/office/drawing/2014/main" val="1603189107"/>
                    </a:ext>
                  </a:extLst>
                </a:gridCol>
                <a:gridCol w="1473437">
                  <a:extLst>
                    <a:ext uri="{9D8B030D-6E8A-4147-A177-3AD203B41FA5}">
                      <a16:colId xmlns:a16="http://schemas.microsoft.com/office/drawing/2014/main" val="2755691855"/>
                    </a:ext>
                  </a:extLst>
                </a:gridCol>
              </a:tblGrid>
              <a:tr h="592089">
                <a:tc>
                  <a:txBody>
                    <a:bodyPr/>
                    <a:lstStyle/>
                    <a:p>
                      <a:pPr algn="ctr" rtl="0"/>
                      <a:endParaRPr lang="fr-FR" b="1" i="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Identifiant 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Montant par panier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Date de la commande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Nombre de commandes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Score de satisfaction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928716"/>
                  </a:ext>
                </a:extLst>
              </a:tr>
              <a:tr h="592089">
                <a:tc>
                  <a:txBody>
                    <a:bodyPr/>
                    <a:lstStyle/>
                    <a:p>
                      <a:pPr algn="ctr" rtl="0"/>
                      <a:r>
                        <a:rPr lang="fr-FR" sz="1400" b="0" i="0" noProof="0" dirty="0">
                          <a:solidFill>
                            <a:schemeClr val="bg1"/>
                          </a:solidFill>
                          <a:latin typeface="+mn-lt"/>
                        </a:rPr>
                        <a:t>Client 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r-FR" sz="1400" noProof="0" dirty="0">
                        <a:solidFill>
                          <a:schemeClr val="bg1"/>
                        </a:solidFill>
                        <a:latin typeface="+mn-lt"/>
                      </a:endParaRP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endParaRPr lang="fr-FR" sz="1400" noProof="0"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60208656"/>
                  </a:ext>
                </a:extLst>
              </a:tr>
              <a:tr h="592089">
                <a:tc>
                  <a:txBody>
                    <a:bodyPr/>
                    <a:lstStyle/>
                    <a:p>
                      <a:pPr algn="ctr" rtl="0"/>
                      <a:r>
                        <a:rPr lang="fr-FR" sz="1400" b="0" i="0" noProof="0" dirty="0">
                          <a:solidFill>
                            <a:schemeClr val="bg1"/>
                          </a:solidFill>
                          <a:latin typeface="+mn-lt"/>
                        </a:rPr>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r-FR" sz="1400" noProof="0" dirty="0">
                        <a:solidFill>
                          <a:schemeClr val="bg1"/>
                        </a:solidFill>
                        <a:latin typeface="+mn-lt"/>
                      </a:endParaRP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a:endParaRPr lang="fr-FR" sz="1400" noProof="0"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34243071"/>
                  </a:ext>
                </a:extLst>
              </a:tr>
              <a:tr h="592089">
                <a:tc>
                  <a:txBody>
                    <a:bodyPr/>
                    <a:lstStyle/>
                    <a:p>
                      <a:pPr algn="ctr" rtl="0"/>
                      <a:r>
                        <a:rPr lang="fr-FR" sz="1400" b="0" i="0" noProof="0" dirty="0">
                          <a:solidFill>
                            <a:schemeClr val="bg1"/>
                          </a:solidFill>
                          <a:latin typeface="+mn-lt"/>
                        </a:rPr>
                        <a:t>Client n </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r-FR" sz="1400" noProof="0" dirty="0">
                        <a:solidFill>
                          <a:schemeClr val="bg1"/>
                        </a:solidFill>
                        <a:latin typeface="+mn-lt"/>
                      </a:endParaRP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rtl="0"/>
                      <a:endParaRPr lang="fr-FR" sz="1400" noProof="0"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rtl="0"/>
                      <a:endParaRPr lang="fr-FR" sz="1400" noProof="0" dirty="0">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bl>
          </a:graphicData>
        </a:graphic>
      </p:graphicFrame>
      <p:sp>
        <p:nvSpPr>
          <p:cNvPr id="6" name="Espace réservé du numéro de diapositive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21</a:t>
            </a:fld>
            <a:endParaRPr lang="fr-FR"/>
          </a:p>
        </p:txBody>
      </p:sp>
      <p:cxnSp>
        <p:nvCxnSpPr>
          <p:cNvPr id="8" name="Connecteur droit 7">
            <a:extLst>
              <a:ext uri="{FF2B5EF4-FFF2-40B4-BE49-F238E27FC236}">
                <a16:creationId xmlns:a16="http://schemas.microsoft.com/office/drawing/2014/main" id="{9A003C34-6567-F276-2350-F29D78A6DA49}"/>
              </a:ext>
            </a:extLst>
          </p:cNvPr>
          <p:cNvCxnSpPr/>
          <p:nvPr/>
        </p:nvCxnSpPr>
        <p:spPr>
          <a:xfrm>
            <a:off x="986234" y="1731264"/>
            <a:ext cx="9432000" cy="0"/>
          </a:xfrm>
          <a:prstGeom prst="line">
            <a:avLst/>
          </a:prstGeom>
        </p:spPr>
        <p:style>
          <a:lnRef idx="3">
            <a:schemeClr val="accent6"/>
          </a:lnRef>
          <a:fillRef idx="0">
            <a:schemeClr val="accent6"/>
          </a:fillRef>
          <a:effectRef idx="2">
            <a:schemeClr val="accent6"/>
          </a:effectRef>
          <a:fontRef idx="minor">
            <a:schemeClr val="tx1"/>
          </a:fontRef>
        </p:style>
      </p:cxnSp>
      <p:sp>
        <p:nvSpPr>
          <p:cNvPr id="9" name="ZoneTexte 8">
            <a:extLst>
              <a:ext uri="{FF2B5EF4-FFF2-40B4-BE49-F238E27FC236}">
                <a16:creationId xmlns:a16="http://schemas.microsoft.com/office/drawing/2014/main" id="{FD41D5FB-9535-B575-3E5C-B0D769396744}"/>
              </a:ext>
            </a:extLst>
          </p:cNvPr>
          <p:cNvSpPr txBox="1"/>
          <p:nvPr/>
        </p:nvSpPr>
        <p:spPr>
          <a:xfrm>
            <a:off x="3212592" y="2104748"/>
            <a:ext cx="576681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solidFill>
                  <a:schemeClr val="bg1"/>
                </a:solidFill>
              </a:rPr>
              <a:t>Cinq variables par client :</a:t>
            </a:r>
          </a:p>
        </p:txBody>
      </p:sp>
      <p:sp>
        <p:nvSpPr>
          <p:cNvPr id="3" name="Espace réservé de la date 12">
            <a:extLst>
              <a:ext uri="{FF2B5EF4-FFF2-40B4-BE49-F238E27FC236}">
                <a16:creationId xmlns:a16="http://schemas.microsoft.com/office/drawing/2014/main" id="{BA00AD08-B2F2-481E-1A84-7E2B4CEAF0D0}"/>
              </a:ext>
            </a:extLst>
          </p:cNvPr>
          <p:cNvSpPr txBox="1">
            <a:spLocks/>
          </p:cNvSpPr>
          <p:nvPr/>
        </p:nvSpPr>
        <p:spPr>
          <a:xfrm>
            <a:off x="5545836" y="6579871"/>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10" name="Image 9">
            <a:extLst>
              <a:ext uri="{FF2B5EF4-FFF2-40B4-BE49-F238E27FC236}">
                <a16:creationId xmlns:a16="http://schemas.microsoft.com/office/drawing/2014/main" id="{DAA75853-2A18-B1CD-3739-70A9A2D9D369}"/>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56310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54756-A790-C845-A85F-35391529E591}"/>
              </a:ext>
            </a:extLst>
          </p:cNvPr>
          <p:cNvSpPr>
            <a:spLocks noGrp="1"/>
          </p:cNvSpPr>
          <p:nvPr>
            <p:ph type="title"/>
          </p:nvPr>
        </p:nvSpPr>
        <p:spPr/>
        <p:txBody>
          <a:bodyPr rtlCol="0">
            <a:normAutofit fontScale="90000"/>
          </a:bodyPr>
          <a:lstStyle/>
          <a:p>
            <a:pPr rtl="0"/>
            <a:r>
              <a:rPr lang="fr-FR" dirty="0">
                <a:effectLst>
                  <a:outerShdw blurRad="38100" dist="38100" dir="2700000" algn="tl">
                    <a:srgbClr val="000000">
                      <a:alpha val="43137"/>
                    </a:srgbClr>
                  </a:outerShdw>
                </a:effectLst>
              </a:rPr>
              <a:t>Segmentation RFM</a:t>
            </a:r>
          </a:p>
        </p:txBody>
      </p:sp>
      <p:sp>
        <p:nvSpPr>
          <p:cNvPr id="4" name="Espace réservé du texte 3">
            <a:extLst>
              <a:ext uri="{FF2B5EF4-FFF2-40B4-BE49-F238E27FC236}">
                <a16:creationId xmlns:a16="http://schemas.microsoft.com/office/drawing/2014/main" id="{C7EC6698-132B-1143-A2A9-00A97D9572D8}"/>
              </a:ext>
            </a:extLst>
          </p:cNvPr>
          <p:cNvSpPr>
            <a:spLocks noGrp="1"/>
          </p:cNvSpPr>
          <p:nvPr>
            <p:ph type="body" sz="quarter" idx="12"/>
          </p:nvPr>
        </p:nvSpPr>
        <p:spPr>
          <a:xfrm>
            <a:off x="1296955" y="2734629"/>
            <a:ext cx="2133600" cy="369332"/>
          </a:xfrm>
        </p:spPr>
        <p:txBody>
          <a:bodyPr rtlCol="0"/>
          <a:lstStyle/>
          <a:p>
            <a:pPr rtl="0"/>
            <a:endParaRPr lang="fr-FR" dirty="0"/>
          </a:p>
        </p:txBody>
      </p:sp>
      <p:sp>
        <p:nvSpPr>
          <p:cNvPr id="3" name="Espace réservé au texte 2">
            <a:extLst>
              <a:ext uri="{FF2B5EF4-FFF2-40B4-BE49-F238E27FC236}">
                <a16:creationId xmlns:a16="http://schemas.microsoft.com/office/drawing/2014/main" id="{91AA5D8C-0134-F046-A548-3465F817747C}"/>
              </a:ext>
            </a:extLst>
          </p:cNvPr>
          <p:cNvSpPr>
            <a:spLocks noGrp="1"/>
          </p:cNvSpPr>
          <p:nvPr>
            <p:ph type="body" sz="quarter" idx="11"/>
          </p:nvPr>
        </p:nvSpPr>
        <p:spPr>
          <a:xfrm>
            <a:off x="1296955" y="2278190"/>
            <a:ext cx="2223770" cy="277447"/>
          </a:xfrm>
        </p:spPr>
        <p:txBody>
          <a:bodyPr rtlCol="0"/>
          <a:lstStyle/>
          <a:p>
            <a:r>
              <a:rPr lang="fr-FR" dirty="0" err="1"/>
              <a:t>Recence</a:t>
            </a:r>
            <a:endParaRPr lang="fr-FR" dirty="0"/>
          </a:p>
          <a:p>
            <a:pPr rtl="0"/>
            <a:endParaRPr lang="fr-FR" dirty="0"/>
          </a:p>
        </p:txBody>
      </p:sp>
      <p:sp>
        <p:nvSpPr>
          <p:cNvPr id="5" name="Espace réservé du texte 4">
            <a:extLst>
              <a:ext uri="{FF2B5EF4-FFF2-40B4-BE49-F238E27FC236}">
                <a16:creationId xmlns:a16="http://schemas.microsoft.com/office/drawing/2014/main" id="{6979C7D4-91CF-6443-91D5-65DC860B407D}"/>
              </a:ext>
            </a:extLst>
          </p:cNvPr>
          <p:cNvSpPr>
            <a:spLocks noGrp="1"/>
          </p:cNvSpPr>
          <p:nvPr>
            <p:ph type="body" sz="quarter" idx="30"/>
          </p:nvPr>
        </p:nvSpPr>
        <p:spPr>
          <a:xfrm>
            <a:off x="3897799" y="4570026"/>
            <a:ext cx="2133600" cy="369332"/>
          </a:xfrm>
        </p:spPr>
        <p:txBody>
          <a:bodyPr rtlCol="0"/>
          <a:lstStyle/>
          <a:p>
            <a:pPr rtl="0"/>
            <a:endParaRPr lang="fr-FR" dirty="0"/>
          </a:p>
        </p:txBody>
      </p:sp>
      <p:sp>
        <p:nvSpPr>
          <p:cNvPr id="6" name="Espace réservé du texte 5">
            <a:extLst>
              <a:ext uri="{FF2B5EF4-FFF2-40B4-BE49-F238E27FC236}">
                <a16:creationId xmlns:a16="http://schemas.microsoft.com/office/drawing/2014/main" id="{C0015C52-08ED-464E-B7E8-24892D9C1319}"/>
              </a:ext>
            </a:extLst>
          </p:cNvPr>
          <p:cNvSpPr>
            <a:spLocks noGrp="1"/>
          </p:cNvSpPr>
          <p:nvPr>
            <p:ph type="body" sz="quarter" idx="31"/>
          </p:nvPr>
        </p:nvSpPr>
        <p:spPr>
          <a:xfrm>
            <a:off x="6438143" y="2276476"/>
            <a:ext cx="2540343" cy="369332"/>
          </a:xfrm>
        </p:spPr>
        <p:txBody>
          <a:bodyPr rtlCol="0"/>
          <a:lstStyle/>
          <a:p>
            <a:pPr rtl="0"/>
            <a:r>
              <a:rPr lang="fr-FR" dirty="0"/>
              <a:t>Fréquence d’achat</a:t>
            </a:r>
          </a:p>
        </p:txBody>
      </p:sp>
      <p:sp>
        <p:nvSpPr>
          <p:cNvPr id="7" name="Espace réservé du texte 6">
            <a:extLst>
              <a:ext uri="{FF2B5EF4-FFF2-40B4-BE49-F238E27FC236}">
                <a16:creationId xmlns:a16="http://schemas.microsoft.com/office/drawing/2014/main" id="{3E1C152D-1AA6-9242-B5C9-B06EEE4F9661}"/>
              </a:ext>
            </a:extLst>
          </p:cNvPr>
          <p:cNvSpPr>
            <a:spLocks noGrp="1"/>
          </p:cNvSpPr>
          <p:nvPr>
            <p:ph type="body" sz="quarter" idx="32"/>
          </p:nvPr>
        </p:nvSpPr>
        <p:spPr>
          <a:xfrm>
            <a:off x="9050274" y="4566762"/>
            <a:ext cx="2133600" cy="369332"/>
          </a:xfrm>
        </p:spPr>
        <p:txBody>
          <a:bodyPr rtlCol="0"/>
          <a:lstStyle/>
          <a:p>
            <a:pPr rtl="0"/>
            <a:endParaRPr lang="fr-FR" dirty="0"/>
          </a:p>
        </p:txBody>
      </p:sp>
      <p:sp>
        <p:nvSpPr>
          <p:cNvPr id="8" name="Espace réservé du texte 7">
            <a:extLst>
              <a:ext uri="{FF2B5EF4-FFF2-40B4-BE49-F238E27FC236}">
                <a16:creationId xmlns:a16="http://schemas.microsoft.com/office/drawing/2014/main" id="{B32B0C1D-C221-7C47-B7D6-77E7BDB41749}"/>
              </a:ext>
            </a:extLst>
          </p:cNvPr>
          <p:cNvSpPr>
            <a:spLocks noGrp="1"/>
          </p:cNvSpPr>
          <p:nvPr>
            <p:ph type="body" sz="quarter" idx="33"/>
          </p:nvPr>
        </p:nvSpPr>
        <p:spPr>
          <a:xfrm>
            <a:off x="3897799" y="4197430"/>
            <a:ext cx="2133600" cy="205837"/>
          </a:xfrm>
        </p:spPr>
        <p:txBody>
          <a:bodyPr rtlCol="0"/>
          <a:lstStyle/>
          <a:p>
            <a:pPr rtl="0"/>
            <a:r>
              <a:rPr lang="fr-FR" dirty="0"/>
              <a:t>Monétaire</a:t>
            </a:r>
          </a:p>
        </p:txBody>
      </p:sp>
      <p:sp>
        <p:nvSpPr>
          <p:cNvPr id="10" name="Espace réservé du texte 9">
            <a:extLst>
              <a:ext uri="{FF2B5EF4-FFF2-40B4-BE49-F238E27FC236}">
                <a16:creationId xmlns:a16="http://schemas.microsoft.com/office/drawing/2014/main" id="{69BD3932-D1D0-1045-BD96-8B26F11B8515}"/>
              </a:ext>
            </a:extLst>
          </p:cNvPr>
          <p:cNvSpPr>
            <a:spLocks noGrp="1"/>
          </p:cNvSpPr>
          <p:nvPr>
            <p:ph type="body" sz="quarter" idx="35"/>
          </p:nvPr>
        </p:nvSpPr>
        <p:spPr>
          <a:xfrm>
            <a:off x="9050274" y="4197430"/>
            <a:ext cx="2657089" cy="369332"/>
          </a:xfrm>
        </p:spPr>
        <p:txBody>
          <a:bodyPr rtlCol="0"/>
          <a:lstStyle/>
          <a:p>
            <a:pPr rtl="0"/>
            <a:r>
              <a:rPr lang="fr-FR" dirty="0"/>
              <a:t> Score de satisfaction</a:t>
            </a:r>
          </a:p>
        </p:txBody>
      </p:sp>
      <p:sp>
        <p:nvSpPr>
          <p:cNvPr id="13" name="Espace réservé de la date 12">
            <a:extLst>
              <a:ext uri="{FF2B5EF4-FFF2-40B4-BE49-F238E27FC236}">
                <a16:creationId xmlns:a16="http://schemas.microsoft.com/office/drawing/2014/main" id="{2D9626DF-C81E-004B-9A70-7EF103792475}"/>
              </a:ext>
            </a:extLst>
          </p:cNvPr>
          <p:cNvSpPr>
            <a:spLocks noGrp="1"/>
          </p:cNvSpPr>
          <p:nvPr>
            <p:ph type="dt" sz="half" idx="36"/>
          </p:nvPr>
        </p:nvSpPr>
        <p:spPr/>
        <p:txBody>
          <a:bodyPr rtlCol="0"/>
          <a:lstStyle/>
          <a:p>
            <a:pPr rtl="0"/>
            <a:fld id="{B5B79743-610D-4BA8-96AB-359F8CBCCAD5}" type="datetime4">
              <a:rPr lang="fr-FR" smtClean="0"/>
              <a:t>17 juin 2023</a:t>
            </a:fld>
            <a:endParaRPr lang="fr-FR"/>
          </a:p>
        </p:txBody>
      </p:sp>
      <p:sp>
        <p:nvSpPr>
          <p:cNvPr id="14" name="Espace réservé du pied de page 13">
            <a:extLst>
              <a:ext uri="{FF2B5EF4-FFF2-40B4-BE49-F238E27FC236}">
                <a16:creationId xmlns:a16="http://schemas.microsoft.com/office/drawing/2014/main" id="{C0BAE34D-BF83-084B-A10C-EB85694B9ACF}"/>
              </a:ext>
            </a:extLst>
          </p:cNvPr>
          <p:cNvSpPr>
            <a:spLocks noGrp="1"/>
          </p:cNvSpPr>
          <p:nvPr>
            <p:ph type="ftr" sz="quarter" idx="37"/>
          </p:nvPr>
        </p:nvSpPr>
        <p:spPr/>
        <p:txBody>
          <a:bodyPr rtlCol="0"/>
          <a:lstStyle/>
          <a:p>
            <a:pPr rtl="0"/>
            <a:r>
              <a:rPr lang="fr-FR"/>
              <a:t>Rapport annuel</a:t>
            </a:r>
          </a:p>
        </p:txBody>
      </p:sp>
      <p:sp>
        <p:nvSpPr>
          <p:cNvPr id="15" name="Espace réservé du numéro de diapositive 14">
            <a:extLst>
              <a:ext uri="{FF2B5EF4-FFF2-40B4-BE49-F238E27FC236}">
                <a16:creationId xmlns:a16="http://schemas.microsoft.com/office/drawing/2014/main" id="{329469AE-B59A-AA41-9085-106D011808F5}"/>
              </a:ext>
            </a:extLst>
          </p:cNvPr>
          <p:cNvSpPr>
            <a:spLocks noGrp="1"/>
          </p:cNvSpPr>
          <p:nvPr>
            <p:ph type="sldNum" sz="quarter" idx="38"/>
          </p:nvPr>
        </p:nvSpPr>
        <p:spPr/>
        <p:txBody>
          <a:bodyPr rtlCol="0"/>
          <a:lstStyle/>
          <a:p>
            <a:pPr rtl="0"/>
            <a:fld id="{294A09A9-5501-47C1-A89A-A340965A2BE2}" type="slidenum">
              <a:rPr lang="fr-FR" smtClean="0"/>
              <a:pPr rtl="0"/>
              <a:t>22</a:t>
            </a:fld>
            <a:endParaRPr lang="fr-FR"/>
          </a:p>
        </p:txBody>
      </p:sp>
      <p:pic>
        <p:nvPicPr>
          <p:cNvPr id="16" name="Image 15">
            <a:extLst>
              <a:ext uri="{FF2B5EF4-FFF2-40B4-BE49-F238E27FC236}">
                <a16:creationId xmlns:a16="http://schemas.microsoft.com/office/drawing/2014/main" id="{34F353B2-A1A7-1647-33E7-44AE1021ED7C}"/>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22" name="Espace réservé du texte 21">
            <a:extLst>
              <a:ext uri="{FF2B5EF4-FFF2-40B4-BE49-F238E27FC236}">
                <a16:creationId xmlns:a16="http://schemas.microsoft.com/office/drawing/2014/main" id="{72A4369E-9C22-6025-0991-D4AAC10BAE32}"/>
              </a:ext>
            </a:extLst>
          </p:cNvPr>
          <p:cNvSpPr>
            <a:spLocks noGrp="1"/>
          </p:cNvSpPr>
          <p:nvPr>
            <p:ph type="body" sz="quarter" idx="34"/>
          </p:nvPr>
        </p:nvSpPr>
        <p:spPr>
          <a:xfrm>
            <a:off x="6438143" y="2734629"/>
            <a:ext cx="2133600" cy="369332"/>
          </a:xfrm>
        </p:spPr>
        <p:txBody>
          <a:bodyPr/>
          <a:lstStyle/>
          <a:p>
            <a:endParaRPr lang="fr-FR" dirty="0"/>
          </a:p>
        </p:txBody>
      </p:sp>
    </p:spTree>
    <p:extLst>
      <p:ext uri="{BB962C8B-B14F-4D97-AF65-F5344CB8AC3E}">
        <p14:creationId xmlns:p14="http://schemas.microsoft.com/office/powerpoint/2010/main" val="14442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6765705" cy="610863"/>
          </a:xfrm>
        </p:spPr>
        <p:txBody>
          <a:bodyPr rtlCol="0">
            <a:normAutofit/>
          </a:bodyPr>
          <a:lstStyle/>
          <a:p>
            <a:pPr rtl="0"/>
            <a:r>
              <a:rPr lang="fr-FR" dirty="0">
                <a:effectLst>
                  <a:outerShdw blurRad="38100" dist="38100" dir="2700000" algn="tl">
                    <a:srgbClr val="000000">
                      <a:alpha val="43137"/>
                    </a:srgbClr>
                  </a:outerShdw>
                </a:effectLst>
              </a:rPr>
              <a:t>Processus de clustering</a:t>
            </a:r>
          </a:p>
        </p:txBody>
      </p:sp>
      <p:sp>
        <p:nvSpPr>
          <p:cNvPr id="13" name="Espace réservé du numéro de diapositive 12">
            <a:extLst>
              <a:ext uri="{FF2B5EF4-FFF2-40B4-BE49-F238E27FC236}">
                <a16:creationId xmlns:a16="http://schemas.microsoft.com/office/drawing/2014/main" id="{B2B0E625-26CC-9744-9B92-56905E797B65}"/>
              </a:ext>
            </a:extLst>
          </p:cNvPr>
          <p:cNvSpPr>
            <a:spLocks noGrp="1"/>
          </p:cNvSpPr>
          <p:nvPr>
            <p:ph type="sldNum" sz="quarter" idx="23"/>
          </p:nvPr>
        </p:nvSpPr>
        <p:spPr/>
        <p:txBody>
          <a:bodyPr rtlCol="0"/>
          <a:lstStyle/>
          <a:p>
            <a:pPr rtl="0"/>
            <a:fld id="{294A09A9-5501-47C1-A89A-A340965A2BE2}" type="slidenum">
              <a:rPr lang="fr-FR" smtClean="0"/>
              <a:pPr rtl="0"/>
              <a:t>23</a:t>
            </a:fld>
            <a:endParaRPr lang="fr-FR"/>
          </a:p>
        </p:txBody>
      </p:sp>
      <p:pic>
        <p:nvPicPr>
          <p:cNvPr id="32" name="Image 31">
            <a:extLst>
              <a:ext uri="{FF2B5EF4-FFF2-40B4-BE49-F238E27FC236}">
                <a16:creationId xmlns:a16="http://schemas.microsoft.com/office/drawing/2014/main" id="{DDA055D5-0776-2895-AB78-931EF909CB5E}"/>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33" name="Espace réservé de la date 12">
            <a:extLst>
              <a:ext uri="{FF2B5EF4-FFF2-40B4-BE49-F238E27FC236}">
                <a16:creationId xmlns:a16="http://schemas.microsoft.com/office/drawing/2014/main" id="{EA3AD692-4F93-337B-0B52-E3FCF77C03A0}"/>
              </a:ext>
            </a:extLst>
          </p:cNvPr>
          <p:cNvSpPr txBox="1">
            <a:spLocks/>
          </p:cNvSpPr>
          <p:nvPr/>
        </p:nvSpPr>
        <p:spPr>
          <a:xfrm>
            <a:off x="5545836" y="6579871"/>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grpSp>
        <p:nvGrpSpPr>
          <p:cNvPr id="44" name="Groupe 43">
            <a:extLst>
              <a:ext uri="{FF2B5EF4-FFF2-40B4-BE49-F238E27FC236}">
                <a16:creationId xmlns:a16="http://schemas.microsoft.com/office/drawing/2014/main" id="{52389EC3-A9E6-B3C2-03EC-990D7AEAC89C}"/>
              </a:ext>
            </a:extLst>
          </p:cNvPr>
          <p:cNvGrpSpPr/>
          <p:nvPr/>
        </p:nvGrpSpPr>
        <p:grpSpPr>
          <a:xfrm>
            <a:off x="1106167" y="2535702"/>
            <a:ext cx="9821675" cy="3218922"/>
            <a:chOff x="1106167" y="2425974"/>
            <a:chExt cx="9821675" cy="3218922"/>
          </a:xfrm>
        </p:grpSpPr>
        <p:sp>
          <p:nvSpPr>
            <p:cNvPr id="34" name="Rectangle : coins arrondis 33">
              <a:extLst>
                <a:ext uri="{FF2B5EF4-FFF2-40B4-BE49-F238E27FC236}">
                  <a16:creationId xmlns:a16="http://schemas.microsoft.com/office/drawing/2014/main" id="{5AC43EFD-B5FB-053A-A1B2-AA361C12360E}"/>
                </a:ext>
              </a:extLst>
            </p:cNvPr>
            <p:cNvSpPr/>
            <p:nvPr/>
          </p:nvSpPr>
          <p:spPr>
            <a:xfrm>
              <a:off x="1106167" y="2425975"/>
              <a:ext cx="2038226" cy="17509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600" b="1" dirty="0"/>
                <a:t>Choix du modèle (*) et nombre de clusters</a:t>
              </a:r>
            </a:p>
          </p:txBody>
        </p:sp>
        <p:sp>
          <p:nvSpPr>
            <p:cNvPr id="35" name="Rectangle : coins arrondis 34">
              <a:extLst>
                <a:ext uri="{FF2B5EF4-FFF2-40B4-BE49-F238E27FC236}">
                  <a16:creationId xmlns:a16="http://schemas.microsoft.com/office/drawing/2014/main" id="{1CAE6E1F-D0EF-3F4B-4FB4-486409CCD3DA}"/>
                </a:ext>
              </a:extLst>
            </p:cNvPr>
            <p:cNvSpPr/>
            <p:nvPr/>
          </p:nvSpPr>
          <p:spPr>
            <a:xfrm>
              <a:off x="3700650" y="2425975"/>
              <a:ext cx="2038225" cy="17509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600" b="1" dirty="0"/>
                <a:t>Application sur la totalité de l’échantillon</a:t>
              </a:r>
            </a:p>
          </p:txBody>
        </p:sp>
        <p:sp>
          <p:nvSpPr>
            <p:cNvPr id="36" name="Rectangle : coins arrondis 35">
              <a:extLst>
                <a:ext uri="{FF2B5EF4-FFF2-40B4-BE49-F238E27FC236}">
                  <a16:creationId xmlns:a16="http://schemas.microsoft.com/office/drawing/2014/main" id="{6CF7D46A-0C05-890E-4CAF-958D91AB3E73}"/>
                </a:ext>
              </a:extLst>
            </p:cNvPr>
            <p:cNvSpPr/>
            <p:nvPr/>
          </p:nvSpPr>
          <p:spPr>
            <a:xfrm>
              <a:off x="6295135" y="2425974"/>
              <a:ext cx="2038223" cy="173993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600" b="1" dirty="0"/>
                <a:t>Explication des clusters</a:t>
              </a:r>
            </a:p>
          </p:txBody>
        </p:sp>
        <p:sp>
          <p:nvSpPr>
            <p:cNvPr id="37" name="Rectangle : coins arrondis 36">
              <a:extLst>
                <a:ext uri="{FF2B5EF4-FFF2-40B4-BE49-F238E27FC236}">
                  <a16:creationId xmlns:a16="http://schemas.microsoft.com/office/drawing/2014/main" id="{5527A653-4A29-6803-E4C9-E3FE5F35290F}"/>
                </a:ext>
              </a:extLst>
            </p:cNvPr>
            <p:cNvSpPr/>
            <p:nvPr/>
          </p:nvSpPr>
          <p:spPr>
            <a:xfrm>
              <a:off x="8889617" y="2425974"/>
              <a:ext cx="2038225" cy="173993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600" b="1" dirty="0"/>
                <a:t>Détermination de la fréquence de mise à jour</a:t>
              </a:r>
            </a:p>
          </p:txBody>
        </p:sp>
        <p:sp>
          <p:nvSpPr>
            <p:cNvPr id="38" name="Flèche : droite 37">
              <a:extLst>
                <a:ext uri="{FF2B5EF4-FFF2-40B4-BE49-F238E27FC236}">
                  <a16:creationId xmlns:a16="http://schemas.microsoft.com/office/drawing/2014/main" id="{2DDAA144-56A5-DDEA-DC06-42CD77CB4810}"/>
                </a:ext>
              </a:extLst>
            </p:cNvPr>
            <p:cNvSpPr/>
            <p:nvPr/>
          </p:nvSpPr>
          <p:spPr>
            <a:xfrm>
              <a:off x="3302384" y="3025482"/>
              <a:ext cx="331787" cy="59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lèche : droite 38">
              <a:extLst>
                <a:ext uri="{FF2B5EF4-FFF2-40B4-BE49-F238E27FC236}">
                  <a16:creationId xmlns:a16="http://schemas.microsoft.com/office/drawing/2014/main" id="{953EE777-B933-AB35-1DA0-16285650CCE7}"/>
                </a:ext>
              </a:extLst>
            </p:cNvPr>
            <p:cNvSpPr/>
            <p:nvPr/>
          </p:nvSpPr>
          <p:spPr>
            <a:xfrm>
              <a:off x="5887342" y="3025469"/>
              <a:ext cx="331787" cy="59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droite 39">
              <a:extLst>
                <a:ext uri="{FF2B5EF4-FFF2-40B4-BE49-F238E27FC236}">
                  <a16:creationId xmlns:a16="http://schemas.microsoft.com/office/drawing/2014/main" id="{DB699D60-6394-1BD1-3F42-B7BDC05C1DB5}"/>
                </a:ext>
              </a:extLst>
            </p:cNvPr>
            <p:cNvSpPr/>
            <p:nvPr/>
          </p:nvSpPr>
          <p:spPr>
            <a:xfrm>
              <a:off x="8486587" y="2965875"/>
              <a:ext cx="331787" cy="59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F8EB0B04-3AD2-17C3-FC50-208B71A77CA2}"/>
                </a:ext>
              </a:extLst>
            </p:cNvPr>
            <p:cNvSpPr/>
            <p:nvPr/>
          </p:nvSpPr>
          <p:spPr>
            <a:xfrm>
              <a:off x="1106167" y="5023104"/>
              <a:ext cx="2038226" cy="6217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chemeClr val="bg1"/>
                  </a:solidFill>
                </a:rPr>
                <a:t>Evolution des </a:t>
              </a:r>
              <a:r>
                <a:rPr lang="fr-FR" sz="1600" b="1" dirty="0" err="1">
                  <a:solidFill>
                    <a:schemeClr val="bg1"/>
                  </a:solidFill>
                </a:rPr>
                <a:t>features</a:t>
              </a:r>
              <a:endParaRPr lang="fr-FR" sz="1600" b="1" dirty="0">
                <a:solidFill>
                  <a:schemeClr val="bg1"/>
                </a:solidFill>
              </a:endParaRPr>
            </a:p>
          </p:txBody>
        </p:sp>
        <p:sp>
          <p:nvSpPr>
            <p:cNvPr id="42" name="Flèche : courbe vers le bas 41">
              <a:extLst>
                <a:ext uri="{FF2B5EF4-FFF2-40B4-BE49-F238E27FC236}">
                  <a16:creationId xmlns:a16="http://schemas.microsoft.com/office/drawing/2014/main" id="{893D4C1A-DF06-F8D5-B914-4CE94900DD2F}"/>
                </a:ext>
              </a:extLst>
            </p:cNvPr>
            <p:cNvSpPr/>
            <p:nvPr/>
          </p:nvSpPr>
          <p:spPr>
            <a:xfrm rot="10800000">
              <a:off x="1402080" y="4298887"/>
              <a:ext cx="1414272" cy="4925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ZoneTexte 42">
              <a:extLst>
                <a:ext uri="{FF2B5EF4-FFF2-40B4-BE49-F238E27FC236}">
                  <a16:creationId xmlns:a16="http://schemas.microsoft.com/office/drawing/2014/main" id="{A4BBEB7E-3375-5750-B1B2-B4C7D225249E}"/>
                </a:ext>
              </a:extLst>
            </p:cNvPr>
            <p:cNvSpPr txBox="1"/>
            <p:nvPr/>
          </p:nvSpPr>
          <p:spPr>
            <a:xfrm>
              <a:off x="3864864" y="5164723"/>
              <a:ext cx="6425184" cy="338554"/>
            </a:xfrm>
            <a:prstGeom prst="rect">
              <a:avLst/>
            </a:prstGeom>
            <a:noFill/>
          </p:spPr>
          <p:txBody>
            <a:bodyPr wrap="square" rtlCol="0">
              <a:spAutoFit/>
            </a:bodyPr>
            <a:lstStyle/>
            <a:p>
              <a:r>
                <a:rPr lang="fr-FR" sz="1600" dirty="0">
                  <a:solidFill>
                    <a:srgbClr val="FF0000"/>
                  </a:solidFill>
                </a:rPr>
                <a:t>(*)</a:t>
              </a:r>
              <a:r>
                <a:rPr lang="fr-FR" sz="1600" dirty="0">
                  <a:solidFill>
                    <a:schemeClr val="bg1"/>
                  </a:solidFill>
                </a:rPr>
                <a:t> </a:t>
              </a:r>
              <a:r>
                <a:rPr lang="fr-FR" sz="1600" b="1" dirty="0">
                  <a:solidFill>
                    <a:schemeClr val="bg1"/>
                  </a:solidFill>
                </a:rPr>
                <a:t>Modèles entraînés : </a:t>
              </a:r>
              <a:r>
                <a:rPr lang="fr-FR" sz="1600" dirty="0" err="1">
                  <a:solidFill>
                    <a:schemeClr val="bg1"/>
                  </a:solidFill>
                </a:rPr>
                <a:t>Kmeans</a:t>
              </a:r>
              <a:r>
                <a:rPr lang="fr-FR" sz="1600" dirty="0">
                  <a:solidFill>
                    <a:schemeClr val="bg1"/>
                  </a:solidFill>
                </a:rPr>
                <a:t>, Clustering Hiérarchique, PCA Clustering</a:t>
              </a:r>
            </a:p>
          </p:txBody>
        </p:sp>
      </p:grpSp>
    </p:spTree>
    <p:extLst>
      <p:ext uri="{BB962C8B-B14F-4D97-AF65-F5344CB8AC3E}">
        <p14:creationId xmlns:p14="http://schemas.microsoft.com/office/powerpoint/2010/main" val="250910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347643" y="464535"/>
            <a:ext cx="9496713" cy="610863"/>
          </a:xfrm>
        </p:spPr>
        <p:txBody>
          <a:bodyPr>
            <a:normAutofit/>
          </a:bodyPr>
          <a:lstStyle/>
          <a:p>
            <a:r>
              <a:rPr lang="fr-FR" sz="3200" dirty="0" err="1">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Kmeans</a:t>
            </a:r>
            <a:r>
              <a:rPr lang="fr-FR" sz="32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fr-FR" sz="320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fr-FR" sz="2800" dirty="0">
                <a:latin typeface="Calibri" panose="020F0502020204030204" pitchFamily="34" charset="0"/>
                <a:ea typeface="Calibri" panose="020F0502020204030204" pitchFamily="34" charset="0"/>
                <a:cs typeface="Calibri" panose="020F0502020204030204" pitchFamily="34" charset="0"/>
              </a:rPr>
              <a:t>détermination optimum du nombre de clusters </a:t>
            </a: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24</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304544"/>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13" name="Image 12">
            <a:extLst>
              <a:ext uri="{FF2B5EF4-FFF2-40B4-BE49-F238E27FC236}">
                <a16:creationId xmlns:a16="http://schemas.microsoft.com/office/drawing/2014/main" id="{2C11AD52-034F-2EF4-2133-F6BC903BF0EA}"/>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14" name="Espace réservé de la date 12">
            <a:extLst>
              <a:ext uri="{FF2B5EF4-FFF2-40B4-BE49-F238E27FC236}">
                <a16:creationId xmlns:a16="http://schemas.microsoft.com/office/drawing/2014/main" id="{D8E657D9-0A7E-5299-6F90-C3DCAAE3D44C}"/>
              </a:ext>
            </a:extLst>
          </p:cNvPr>
          <p:cNvSpPr txBox="1">
            <a:spLocks/>
          </p:cNvSpPr>
          <p:nvPr/>
        </p:nvSpPr>
        <p:spPr>
          <a:xfrm>
            <a:off x="5545836" y="6531103"/>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4" name="Image 3" descr="Une image contenant ligne, texte, diagramme, Tracé&#10;&#10;Description générée automatiquement">
            <a:extLst>
              <a:ext uri="{FF2B5EF4-FFF2-40B4-BE49-F238E27FC236}">
                <a16:creationId xmlns:a16="http://schemas.microsoft.com/office/drawing/2014/main" id="{7F896044-67C0-8B5F-69C7-774129DE1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1682497"/>
            <a:ext cx="3928326" cy="2993950"/>
          </a:xfrm>
          <a:prstGeom prst="rect">
            <a:avLst/>
          </a:prstGeom>
        </p:spPr>
      </p:pic>
      <p:sp>
        <p:nvSpPr>
          <p:cNvPr id="5" name="Flèche : bas 4">
            <a:extLst>
              <a:ext uri="{FF2B5EF4-FFF2-40B4-BE49-F238E27FC236}">
                <a16:creationId xmlns:a16="http://schemas.microsoft.com/office/drawing/2014/main" id="{596C2E22-552C-E1EA-F686-C47A940E394B}"/>
              </a:ext>
            </a:extLst>
          </p:cNvPr>
          <p:cNvSpPr/>
          <p:nvPr/>
        </p:nvSpPr>
        <p:spPr>
          <a:xfrm>
            <a:off x="3482553" y="2977896"/>
            <a:ext cx="170688" cy="45110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descr="Une image contenant capture d’écran, texte, diagramme, ligne&#10;&#10;Description générée automatiquement">
            <a:extLst>
              <a:ext uri="{FF2B5EF4-FFF2-40B4-BE49-F238E27FC236}">
                <a16:creationId xmlns:a16="http://schemas.microsoft.com/office/drawing/2014/main" id="{82D1533E-208F-2A02-B818-14BC9379F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705" y="1682497"/>
            <a:ext cx="6363735" cy="2993950"/>
          </a:xfrm>
          <a:prstGeom prst="rect">
            <a:avLst/>
          </a:prstGeom>
        </p:spPr>
      </p:pic>
    </p:spTree>
    <p:extLst>
      <p:ext uri="{BB962C8B-B14F-4D97-AF65-F5344CB8AC3E}">
        <p14:creationId xmlns:p14="http://schemas.microsoft.com/office/powerpoint/2010/main" val="101565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494790" y="607031"/>
            <a:ext cx="9496713" cy="569498"/>
          </a:xfrm>
        </p:spPr>
        <p:txBody>
          <a:bodyPr>
            <a:normAutofit fontScale="90000"/>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Clustering </a:t>
            </a:r>
            <a:r>
              <a:rPr lang="fr-FR" sz="2800" dirty="0" err="1">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hierarchique</a:t>
            </a:r>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 </a:t>
            </a:r>
            <a:r>
              <a:rPr lang="fr-FR" sz="2200" dirty="0">
                <a:latin typeface="Calibri" panose="020F0502020204030204" pitchFamily="34" charset="0"/>
                <a:ea typeface="Calibri" panose="020F0502020204030204" pitchFamily="34" charset="0"/>
                <a:cs typeface="Calibri" panose="020F0502020204030204" pitchFamily="34" charset="0"/>
              </a:rPr>
              <a:t>détermination optimum du nombre de clusters </a:t>
            </a:r>
            <a:endParaRPr lang="fr-FR"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25</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304544"/>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5545836" y="655548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sp>
        <p:nvSpPr>
          <p:cNvPr id="9" name="ZoneTexte 8">
            <a:extLst>
              <a:ext uri="{FF2B5EF4-FFF2-40B4-BE49-F238E27FC236}">
                <a16:creationId xmlns:a16="http://schemas.microsoft.com/office/drawing/2014/main" id="{9691DA80-5573-CB14-EB84-293A07CA2178}"/>
              </a:ext>
            </a:extLst>
          </p:cNvPr>
          <p:cNvSpPr txBox="1"/>
          <p:nvPr/>
        </p:nvSpPr>
        <p:spPr>
          <a:xfrm>
            <a:off x="7675279" y="2234981"/>
            <a:ext cx="3316224" cy="276999"/>
          </a:xfrm>
          <a:prstGeom prst="rect">
            <a:avLst/>
          </a:prstGeom>
          <a:noFill/>
        </p:spPr>
        <p:txBody>
          <a:bodyPr wrap="square" rtlCol="0">
            <a:spAutoFit/>
          </a:bodyPr>
          <a:lstStyle/>
          <a:p>
            <a:r>
              <a:rPr lang="fr-FR" sz="1200" dirty="0">
                <a:solidFill>
                  <a:schemeClr val="bg1"/>
                </a:solidFill>
              </a:rPr>
              <a:t>Silhouette Score: 0.39388611344327884</a:t>
            </a:r>
          </a:p>
        </p:txBody>
      </p:sp>
      <p:pic>
        <p:nvPicPr>
          <p:cNvPr id="5" name="Image 4" descr="Une image contenant Rectangle, capture d’écran, ligne, diagramme&#10;&#10;Description générée automatiquement">
            <a:extLst>
              <a:ext uri="{FF2B5EF4-FFF2-40B4-BE49-F238E27FC236}">
                <a16:creationId xmlns:a16="http://schemas.microsoft.com/office/drawing/2014/main" id="{65E63212-CF68-76C5-5975-4911E75B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11" y="1652478"/>
            <a:ext cx="5116082" cy="1613436"/>
          </a:xfrm>
          <a:prstGeom prst="rect">
            <a:avLst/>
          </a:prstGeom>
        </p:spPr>
      </p:pic>
      <p:sp>
        <p:nvSpPr>
          <p:cNvPr id="10" name="ZoneTexte 9">
            <a:extLst>
              <a:ext uri="{FF2B5EF4-FFF2-40B4-BE49-F238E27FC236}">
                <a16:creationId xmlns:a16="http://schemas.microsoft.com/office/drawing/2014/main" id="{A428C3B2-A373-AD3E-56F3-0066D44592C9}"/>
              </a:ext>
            </a:extLst>
          </p:cNvPr>
          <p:cNvSpPr txBox="1"/>
          <p:nvPr/>
        </p:nvSpPr>
        <p:spPr>
          <a:xfrm>
            <a:off x="3417113" y="1375479"/>
            <a:ext cx="2286000" cy="276999"/>
          </a:xfrm>
          <a:prstGeom prst="rect">
            <a:avLst/>
          </a:prstGeom>
          <a:noFill/>
        </p:spPr>
        <p:txBody>
          <a:bodyPr wrap="square" rtlCol="0">
            <a:spAutoFit/>
          </a:bodyPr>
          <a:lstStyle/>
          <a:p>
            <a:r>
              <a:rPr lang="fr-FR" sz="1200" dirty="0">
                <a:solidFill>
                  <a:schemeClr val="bg1"/>
                </a:solidFill>
              </a:rPr>
              <a:t>Dendrogramme</a:t>
            </a:r>
          </a:p>
        </p:txBody>
      </p:sp>
      <p:sp>
        <p:nvSpPr>
          <p:cNvPr id="11" name="ZoneTexte 10">
            <a:extLst>
              <a:ext uri="{FF2B5EF4-FFF2-40B4-BE49-F238E27FC236}">
                <a16:creationId xmlns:a16="http://schemas.microsoft.com/office/drawing/2014/main" id="{903842A9-ACBA-8B0B-4E14-F62FF7DAC1DB}"/>
              </a:ext>
            </a:extLst>
          </p:cNvPr>
          <p:cNvSpPr txBox="1"/>
          <p:nvPr/>
        </p:nvSpPr>
        <p:spPr>
          <a:xfrm>
            <a:off x="3259836" y="3293433"/>
            <a:ext cx="2286000" cy="276999"/>
          </a:xfrm>
          <a:prstGeom prst="rect">
            <a:avLst/>
          </a:prstGeom>
          <a:noFill/>
        </p:spPr>
        <p:txBody>
          <a:bodyPr wrap="square" rtlCol="0">
            <a:spAutoFit/>
          </a:bodyPr>
          <a:lstStyle/>
          <a:p>
            <a:r>
              <a:rPr lang="fr-FR" sz="1200" dirty="0">
                <a:solidFill>
                  <a:schemeClr val="bg1"/>
                </a:solidFill>
              </a:rPr>
              <a:t>Nombre de clusters</a:t>
            </a:r>
          </a:p>
        </p:txBody>
      </p:sp>
      <p:sp>
        <p:nvSpPr>
          <p:cNvPr id="12" name="ZoneTexte 11">
            <a:extLst>
              <a:ext uri="{FF2B5EF4-FFF2-40B4-BE49-F238E27FC236}">
                <a16:creationId xmlns:a16="http://schemas.microsoft.com/office/drawing/2014/main" id="{39856BA3-6C3A-A226-9752-A3DA98F5F645}"/>
              </a:ext>
            </a:extLst>
          </p:cNvPr>
          <p:cNvSpPr txBox="1"/>
          <p:nvPr/>
        </p:nvSpPr>
        <p:spPr>
          <a:xfrm rot="16200000">
            <a:off x="172041" y="1393883"/>
            <a:ext cx="2286000" cy="276999"/>
          </a:xfrm>
          <a:prstGeom prst="rect">
            <a:avLst/>
          </a:prstGeom>
          <a:noFill/>
        </p:spPr>
        <p:txBody>
          <a:bodyPr wrap="square" rtlCol="0">
            <a:spAutoFit/>
          </a:bodyPr>
          <a:lstStyle/>
          <a:p>
            <a:r>
              <a:rPr lang="fr-FR" sz="1200" dirty="0">
                <a:solidFill>
                  <a:schemeClr val="bg1"/>
                </a:solidFill>
              </a:rPr>
              <a:t>Hauteur</a:t>
            </a:r>
          </a:p>
        </p:txBody>
      </p:sp>
      <p:pic>
        <p:nvPicPr>
          <p:cNvPr id="16" name="Image 15" descr="Une image contenant texte, capture d’écran, logiciel, diagramme&#10;&#10;Description générée automatiquement">
            <a:extLst>
              <a:ext uri="{FF2B5EF4-FFF2-40B4-BE49-F238E27FC236}">
                <a16:creationId xmlns:a16="http://schemas.microsoft.com/office/drawing/2014/main" id="{250021CA-3F65-9CEB-9615-552A16E18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970" y="3570432"/>
            <a:ext cx="5307289" cy="2452730"/>
          </a:xfrm>
          <a:prstGeom prst="rect">
            <a:avLst/>
          </a:prstGeom>
        </p:spPr>
      </p:pic>
    </p:spTree>
    <p:extLst>
      <p:ext uri="{BB962C8B-B14F-4D97-AF65-F5344CB8AC3E}">
        <p14:creationId xmlns:p14="http://schemas.microsoft.com/office/powerpoint/2010/main" val="211632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494790" y="607031"/>
            <a:ext cx="9496713" cy="569498"/>
          </a:xfrm>
        </p:spPr>
        <p:txBody>
          <a:bodyPr>
            <a:normAutofit/>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PCA Clustering : </a:t>
            </a:r>
            <a:r>
              <a:rPr lang="fr-FR" sz="2200" dirty="0">
                <a:latin typeface="Calibri" panose="020F0502020204030204" pitchFamily="34" charset="0"/>
                <a:ea typeface="Calibri" panose="020F0502020204030204" pitchFamily="34" charset="0"/>
                <a:cs typeface="Calibri" panose="020F0502020204030204" pitchFamily="34" charset="0"/>
              </a:rPr>
              <a:t>détermination optimum du nombre de clusters </a:t>
            </a:r>
            <a:endParaRPr lang="fr-FR"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26</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304544"/>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5545836" y="655548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5" name="Image 4" descr="Une image contenant texte, capture d’écran, diagramme&#10;&#10;Description générée automatiquement">
            <a:extLst>
              <a:ext uri="{FF2B5EF4-FFF2-40B4-BE49-F238E27FC236}">
                <a16:creationId xmlns:a16="http://schemas.microsoft.com/office/drawing/2014/main" id="{AF80B480-C519-2854-06F4-0AAE3083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335" y="1684163"/>
            <a:ext cx="6300037" cy="2911522"/>
          </a:xfrm>
          <a:prstGeom prst="rect">
            <a:avLst/>
          </a:prstGeom>
        </p:spPr>
      </p:pic>
      <p:pic>
        <p:nvPicPr>
          <p:cNvPr id="9" name="Image 8" descr="Une image contenant texte, ligne, diagramme, Tracé&#10;&#10;Description générée automatiquement">
            <a:extLst>
              <a:ext uri="{FF2B5EF4-FFF2-40B4-BE49-F238E27FC236}">
                <a16:creationId xmlns:a16="http://schemas.microsoft.com/office/drawing/2014/main" id="{A3289964-C173-52B2-7B08-7BFB92AC3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181" y="1684163"/>
            <a:ext cx="3628203" cy="2911521"/>
          </a:xfrm>
          <a:prstGeom prst="rect">
            <a:avLst/>
          </a:prstGeom>
        </p:spPr>
      </p:pic>
      <p:sp>
        <p:nvSpPr>
          <p:cNvPr id="10" name="Flèche : bas 9">
            <a:extLst>
              <a:ext uri="{FF2B5EF4-FFF2-40B4-BE49-F238E27FC236}">
                <a16:creationId xmlns:a16="http://schemas.microsoft.com/office/drawing/2014/main" id="{DD57BFC5-FCE7-869B-6C69-B2DE5FEF4877}"/>
              </a:ext>
            </a:extLst>
          </p:cNvPr>
          <p:cNvSpPr/>
          <p:nvPr/>
        </p:nvSpPr>
        <p:spPr>
          <a:xfrm rot="10800000">
            <a:off x="1422790" y="2283689"/>
            <a:ext cx="144000" cy="288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074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9909923" cy="610863"/>
          </a:xfrm>
        </p:spPr>
        <p:txBody>
          <a:bodyPr rtlCol="0">
            <a:normAutofit/>
          </a:bodyPr>
          <a:lstStyle/>
          <a:p>
            <a:pPr rtl="0"/>
            <a:r>
              <a:rPr lang="fr-FR" b="1" dirty="0">
                <a:effectLst>
                  <a:outerShdw blurRad="38100" dist="38100" dir="2700000" algn="tl">
                    <a:srgbClr val="000000">
                      <a:alpha val="43137"/>
                    </a:srgbClr>
                  </a:outerShdw>
                </a:effectLst>
              </a:rPr>
              <a:t>Choix du modèle final</a:t>
            </a:r>
          </a:p>
        </p:txBody>
      </p:sp>
      <p:graphicFrame>
        <p:nvGraphicFramePr>
          <p:cNvPr id="7" name="Table 4">
            <a:extLst>
              <a:ext uri="{FF2B5EF4-FFF2-40B4-BE49-F238E27FC236}">
                <a16:creationId xmlns:a16="http://schemas.microsoft.com/office/drawing/2014/main" id="{F3B5A5E4-3ABE-D143-902C-F2BCA6C75EDE}"/>
              </a:ext>
            </a:extLst>
          </p:cNvPr>
          <p:cNvGraphicFramePr>
            <a:graphicFrameLocks noGrp="1"/>
          </p:cNvGraphicFramePr>
          <p:nvPr>
            <p:ph type="tbl" sz="quarter" idx="10"/>
            <p:extLst>
              <p:ext uri="{D42A27DB-BD31-4B8C-83A1-F6EECF244321}">
                <p14:modId xmlns:p14="http://schemas.microsoft.com/office/powerpoint/2010/main" val="3759720901"/>
              </p:ext>
            </p:extLst>
          </p:nvPr>
        </p:nvGraphicFramePr>
        <p:xfrm>
          <a:off x="2087263" y="2769212"/>
          <a:ext cx="8017473" cy="1639088"/>
        </p:xfrm>
        <a:graphic>
          <a:graphicData uri="http://schemas.openxmlformats.org/drawingml/2006/table">
            <a:tbl>
              <a:tblPr firstRow="1" bandRow="1">
                <a:tableStyleId>{2A488322-F2BA-4B5B-9748-0D474271808F}</a:tableStyleId>
              </a:tblPr>
              <a:tblGrid>
                <a:gridCol w="2319040">
                  <a:extLst>
                    <a:ext uri="{9D8B030D-6E8A-4147-A177-3AD203B41FA5}">
                      <a16:colId xmlns:a16="http://schemas.microsoft.com/office/drawing/2014/main" val="1689330750"/>
                    </a:ext>
                  </a:extLst>
                </a:gridCol>
                <a:gridCol w="1711650">
                  <a:extLst>
                    <a:ext uri="{9D8B030D-6E8A-4147-A177-3AD203B41FA5}">
                      <a16:colId xmlns:a16="http://schemas.microsoft.com/office/drawing/2014/main" val="2660631934"/>
                    </a:ext>
                  </a:extLst>
                </a:gridCol>
                <a:gridCol w="2343295">
                  <a:extLst>
                    <a:ext uri="{9D8B030D-6E8A-4147-A177-3AD203B41FA5}">
                      <a16:colId xmlns:a16="http://schemas.microsoft.com/office/drawing/2014/main" val="2735853127"/>
                    </a:ext>
                  </a:extLst>
                </a:gridCol>
                <a:gridCol w="1643488">
                  <a:extLst>
                    <a:ext uri="{9D8B030D-6E8A-4147-A177-3AD203B41FA5}">
                      <a16:colId xmlns:a16="http://schemas.microsoft.com/office/drawing/2014/main" val="3909717689"/>
                    </a:ext>
                  </a:extLst>
                </a:gridCol>
              </a:tblGrid>
              <a:tr h="819544">
                <a:tc>
                  <a:txBody>
                    <a:bodyPr/>
                    <a:lstStyle/>
                    <a:p>
                      <a:pPr algn="ctr" rtl="0"/>
                      <a:endParaRPr lang="fr-FR" b="1" i="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err="1">
                          <a:solidFill>
                            <a:schemeClr val="bg1"/>
                          </a:solidFill>
                          <a:latin typeface="+mn-lt"/>
                        </a:rPr>
                        <a:t>Kmeans</a:t>
                      </a:r>
                      <a:r>
                        <a:rPr lang="fr-FR" sz="1400" b="0" i="0" noProof="0" dirty="0">
                          <a:solidFill>
                            <a:schemeClr val="bg1"/>
                          </a:solidFill>
                          <a:latin typeface="+mn-lt"/>
                        </a:rPr>
                        <a:t> clustering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Clustering hiérarchique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0" i="0" noProof="0" dirty="0">
                          <a:solidFill>
                            <a:schemeClr val="bg1"/>
                          </a:solidFill>
                          <a:latin typeface="+mn-lt"/>
                        </a:rPr>
                        <a:t>PCA clustering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928716"/>
                  </a:ext>
                </a:extLst>
              </a:tr>
              <a:tr h="819544">
                <a:tc>
                  <a:txBody>
                    <a:bodyPr/>
                    <a:lstStyle/>
                    <a:p>
                      <a:pPr algn="ctr" rtl="0"/>
                      <a:r>
                        <a:rPr lang="fr-FR" sz="1400" b="0" i="0" noProof="0" dirty="0">
                          <a:solidFill>
                            <a:schemeClr val="bg1"/>
                          </a:solidFill>
                          <a:latin typeface="+mn-lt"/>
                        </a:rPr>
                        <a:t>Silhouettes Scores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sz="1400" noProof="0" dirty="0">
                          <a:solidFill>
                            <a:schemeClr val="bg1"/>
                          </a:solidFill>
                          <a:latin typeface="+mn-lt"/>
                        </a:rPr>
                        <a:t>0.390929</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r>
                        <a:rPr lang="fr-FR" sz="1400" noProof="0" dirty="0">
                          <a:solidFill>
                            <a:schemeClr val="bg1"/>
                          </a:solidFill>
                          <a:latin typeface="+mn-lt"/>
                        </a:rPr>
                        <a:t>0.393886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rtl="0"/>
                      <a:r>
                        <a:rPr lang="fr-FR" sz="1400" noProof="0" dirty="0">
                          <a:latin typeface="+mn-lt"/>
                        </a:rPr>
                        <a:t>0.736825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60208656"/>
                  </a:ext>
                </a:extLst>
              </a:tr>
            </a:tbl>
          </a:graphicData>
        </a:graphic>
      </p:graphicFrame>
      <p:sp>
        <p:nvSpPr>
          <p:cNvPr id="6" name="Espace réservé du numéro de diapositive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27</a:t>
            </a:fld>
            <a:endParaRPr lang="fr-FR"/>
          </a:p>
        </p:txBody>
      </p:sp>
      <p:cxnSp>
        <p:nvCxnSpPr>
          <p:cNvPr id="8" name="Connecteur droit 7">
            <a:extLst>
              <a:ext uri="{FF2B5EF4-FFF2-40B4-BE49-F238E27FC236}">
                <a16:creationId xmlns:a16="http://schemas.microsoft.com/office/drawing/2014/main" id="{9A003C34-6567-F276-2350-F29D78A6DA49}"/>
              </a:ext>
            </a:extLst>
          </p:cNvPr>
          <p:cNvCxnSpPr/>
          <p:nvPr/>
        </p:nvCxnSpPr>
        <p:spPr>
          <a:xfrm>
            <a:off x="986234" y="1731264"/>
            <a:ext cx="9432000" cy="0"/>
          </a:xfrm>
          <a:prstGeom prst="line">
            <a:avLst/>
          </a:prstGeom>
        </p:spPr>
        <p:style>
          <a:lnRef idx="3">
            <a:schemeClr val="accent6"/>
          </a:lnRef>
          <a:fillRef idx="0">
            <a:schemeClr val="accent6"/>
          </a:fillRef>
          <a:effectRef idx="2">
            <a:schemeClr val="accent6"/>
          </a:effectRef>
          <a:fontRef idx="minor">
            <a:schemeClr val="tx1"/>
          </a:fontRef>
        </p:style>
      </p:cxnSp>
      <p:sp>
        <p:nvSpPr>
          <p:cNvPr id="9" name="ZoneTexte 8">
            <a:extLst>
              <a:ext uri="{FF2B5EF4-FFF2-40B4-BE49-F238E27FC236}">
                <a16:creationId xmlns:a16="http://schemas.microsoft.com/office/drawing/2014/main" id="{FD41D5FB-9535-B575-3E5C-B0D769396744}"/>
              </a:ext>
            </a:extLst>
          </p:cNvPr>
          <p:cNvSpPr txBox="1"/>
          <p:nvPr/>
        </p:nvSpPr>
        <p:spPr>
          <a:xfrm>
            <a:off x="3212592" y="2104748"/>
            <a:ext cx="576681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solidFill>
                  <a:schemeClr val="bg1"/>
                </a:solidFill>
              </a:rPr>
              <a:t>Analyse des différents silhouettes scores :</a:t>
            </a:r>
          </a:p>
        </p:txBody>
      </p:sp>
      <p:sp>
        <p:nvSpPr>
          <p:cNvPr id="3" name="Espace réservé de la date 12">
            <a:extLst>
              <a:ext uri="{FF2B5EF4-FFF2-40B4-BE49-F238E27FC236}">
                <a16:creationId xmlns:a16="http://schemas.microsoft.com/office/drawing/2014/main" id="{BA00AD08-B2F2-481E-1A84-7E2B4CEAF0D0}"/>
              </a:ext>
            </a:extLst>
          </p:cNvPr>
          <p:cNvSpPr txBox="1">
            <a:spLocks/>
          </p:cNvSpPr>
          <p:nvPr/>
        </p:nvSpPr>
        <p:spPr>
          <a:xfrm>
            <a:off x="5545836" y="6579871"/>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10" name="Image 9">
            <a:extLst>
              <a:ext uri="{FF2B5EF4-FFF2-40B4-BE49-F238E27FC236}">
                <a16:creationId xmlns:a16="http://schemas.microsoft.com/office/drawing/2014/main" id="{DAA75853-2A18-B1CD-3739-70A9A2D9D369}"/>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sp>
        <p:nvSpPr>
          <p:cNvPr id="4" name="Cadre 3">
            <a:extLst>
              <a:ext uri="{FF2B5EF4-FFF2-40B4-BE49-F238E27FC236}">
                <a16:creationId xmlns:a16="http://schemas.microsoft.com/office/drawing/2014/main" id="{93B25AAA-13A8-1BE4-10B5-BEADB5C84FB6}"/>
              </a:ext>
            </a:extLst>
          </p:cNvPr>
          <p:cNvSpPr/>
          <p:nvPr/>
        </p:nvSpPr>
        <p:spPr>
          <a:xfrm>
            <a:off x="8485632" y="2769211"/>
            <a:ext cx="1594720" cy="1814981"/>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84876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F3D98-3C30-4CFC-8643-C81E829C8C25}"/>
              </a:ext>
            </a:extLst>
          </p:cNvPr>
          <p:cNvSpPr>
            <a:spLocks noGrp="1"/>
          </p:cNvSpPr>
          <p:nvPr>
            <p:ph type="title"/>
          </p:nvPr>
        </p:nvSpPr>
        <p:spPr>
          <a:xfrm>
            <a:off x="6566247" y="2473279"/>
            <a:ext cx="2894745" cy="2284649"/>
          </a:xfrm>
        </p:spPr>
        <p:txBody>
          <a:bodyPr rtlCol="0">
            <a:normAutofit/>
          </a:bodyPr>
          <a:lstStyle/>
          <a:p>
            <a:pPr algn="ctr" rtl="0"/>
            <a:r>
              <a:rPr lang="fr-FR" sz="3200" dirty="0">
                <a:effectLst>
                  <a:outerShdw blurRad="38100" dist="38100" dir="2700000" algn="tl">
                    <a:srgbClr val="000000">
                      <a:alpha val="43137"/>
                    </a:srgbClr>
                  </a:outerShdw>
                </a:effectLst>
              </a:rPr>
              <a:t>PRÉSENTATION </a:t>
            </a:r>
            <a:br>
              <a:rPr lang="fr-FR" sz="3200" dirty="0">
                <a:effectLst>
                  <a:outerShdw blurRad="38100" dist="38100" dir="2700000" algn="tl">
                    <a:srgbClr val="000000">
                      <a:alpha val="43137"/>
                    </a:srgbClr>
                  </a:outerShdw>
                </a:effectLst>
              </a:rPr>
            </a:br>
            <a:br>
              <a:rPr lang="fr-FR" sz="3200" dirty="0">
                <a:effectLst>
                  <a:outerShdw blurRad="38100" dist="38100" dir="2700000" algn="tl">
                    <a:srgbClr val="000000">
                      <a:alpha val="43137"/>
                    </a:srgbClr>
                  </a:outerShdw>
                </a:effectLst>
              </a:rPr>
            </a:br>
            <a:r>
              <a:rPr lang="fr-FR" sz="3200" dirty="0">
                <a:effectLst>
                  <a:outerShdw blurRad="38100" dist="38100" dir="2700000" algn="tl">
                    <a:srgbClr val="000000">
                      <a:alpha val="43137"/>
                    </a:srgbClr>
                  </a:outerShdw>
                </a:effectLst>
              </a:rPr>
              <a:t>DU MODELE SELECTIONNÉ</a:t>
            </a:r>
            <a:br>
              <a:rPr lang="fr-FR" sz="3200" dirty="0"/>
            </a:br>
            <a:endParaRPr lang="fr-FR" sz="3200" dirty="0"/>
          </a:p>
        </p:txBody>
      </p:sp>
      <p:sp>
        <p:nvSpPr>
          <p:cNvPr id="3" name="Espace réservé de la date 12">
            <a:extLst>
              <a:ext uri="{FF2B5EF4-FFF2-40B4-BE49-F238E27FC236}">
                <a16:creationId xmlns:a16="http://schemas.microsoft.com/office/drawing/2014/main" id="{7465B6C4-D9D4-C205-DDB7-B42AB43D87D5}"/>
              </a:ext>
            </a:extLst>
          </p:cNvPr>
          <p:cNvSpPr txBox="1">
            <a:spLocks/>
          </p:cNvSpPr>
          <p:nvPr/>
        </p:nvSpPr>
        <p:spPr>
          <a:xfrm>
            <a:off x="5020056" y="639965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4" name="Image 3">
            <a:extLst>
              <a:ext uri="{FF2B5EF4-FFF2-40B4-BE49-F238E27FC236}">
                <a16:creationId xmlns:a16="http://schemas.microsoft.com/office/drawing/2014/main" id="{9BF55D97-0119-C16A-2580-CE228E6E81E2}"/>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pic>
        <p:nvPicPr>
          <p:cNvPr id="9" name="Espace réservé pour une image  8" descr="Une image contenant capture d’écran, dessin humoristique, clipart, personne&#10;&#10;Description générée automatiquement">
            <a:extLst>
              <a:ext uri="{FF2B5EF4-FFF2-40B4-BE49-F238E27FC236}">
                <a16:creationId xmlns:a16="http://schemas.microsoft.com/office/drawing/2014/main" id="{34893635-2730-3A23-FB0E-155F3B5ECAE9}"/>
              </a:ext>
            </a:extLst>
          </p:cNvPr>
          <p:cNvPicPr>
            <a:picLocks noGrp="1" noChangeAspect="1"/>
          </p:cNvPicPr>
          <p:nvPr>
            <p:ph type="pic" sz="quarter" idx="13"/>
          </p:nvPr>
        </p:nvPicPr>
        <p:blipFill>
          <a:blip r:embed="rId4">
            <a:extLst>
              <a:ext uri="{BEBA8EAE-BF5A-486C-A8C5-ECC9F3942E4B}">
                <a14:imgProps xmlns:a14="http://schemas.microsoft.com/office/drawing/2010/main">
                  <a14:imgLayer r:embed="rId5">
                    <a14:imgEffect>
                      <a14:saturation sat="69000"/>
                    </a14:imgEffect>
                  </a14:imgLayer>
                </a14:imgProps>
              </a:ext>
              <a:ext uri="{28A0092B-C50C-407E-A947-70E740481C1C}">
                <a14:useLocalDpi xmlns:a14="http://schemas.microsoft.com/office/drawing/2010/main" val="0"/>
              </a:ext>
            </a:extLst>
          </a:blip>
          <a:srcRect l="26667" r="26667"/>
          <a:stretch>
            <a:fillRect/>
          </a:stretch>
        </p:blipFill>
        <p:spPr/>
      </p:pic>
      <p:sp>
        <p:nvSpPr>
          <p:cNvPr id="12" name="Espace réservé de la date 12">
            <a:extLst>
              <a:ext uri="{FF2B5EF4-FFF2-40B4-BE49-F238E27FC236}">
                <a16:creationId xmlns:a16="http://schemas.microsoft.com/office/drawing/2014/main" id="{5FA4D846-F7A1-5546-595F-E52335B1B7A7}"/>
              </a:ext>
            </a:extLst>
          </p:cNvPr>
          <p:cNvSpPr txBox="1">
            <a:spLocks/>
          </p:cNvSpPr>
          <p:nvPr/>
        </p:nvSpPr>
        <p:spPr>
          <a:xfrm>
            <a:off x="5472684" y="652493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spTree>
    <p:extLst>
      <p:ext uri="{BB962C8B-B14F-4D97-AF65-F5344CB8AC3E}">
        <p14:creationId xmlns:p14="http://schemas.microsoft.com/office/powerpoint/2010/main" val="2507997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372870" y="607031"/>
            <a:ext cx="9496713" cy="569498"/>
          </a:xfrm>
        </p:spPr>
        <p:txBody>
          <a:bodyPr>
            <a:normAutofit/>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Explication des clusters</a:t>
            </a: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29</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304544"/>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5545836" y="655548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9" name="Image 8" descr="Une image contenant texte, capture d’écran, ligne, diagramme&#10;&#10;Description générée automatiquement">
            <a:extLst>
              <a:ext uri="{FF2B5EF4-FFF2-40B4-BE49-F238E27FC236}">
                <a16:creationId xmlns:a16="http://schemas.microsoft.com/office/drawing/2014/main" id="{7D328E45-9F6F-EF97-EFCD-A3F636C46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953" y="1575820"/>
            <a:ext cx="8638094" cy="2842623"/>
          </a:xfrm>
          <a:prstGeom prst="rect">
            <a:avLst/>
          </a:prstGeom>
        </p:spPr>
      </p:pic>
      <p:sp>
        <p:nvSpPr>
          <p:cNvPr id="4" name="ZoneTexte 3">
            <a:extLst>
              <a:ext uri="{FF2B5EF4-FFF2-40B4-BE49-F238E27FC236}">
                <a16:creationId xmlns:a16="http://schemas.microsoft.com/office/drawing/2014/main" id="{B17073FA-C49A-C5DD-290B-B2E52BA004DA}"/>
              </a:ext>
            </a:extLst>
          </p:cNvPr>
          <p:cNvSpPr txBox="1"/>
          <p:nvPr/>
        </p:nvSpPr>
        <p:spPr>
          <a:xfrm>
            <a:off x="1617980" y="4632960"/>
            <a:ext cx="8638094" cy="1169551"/>
          </a:xfrm>
          <a:prstGeom prst="rect">
            <a:avLst/>
          </a:prstGeom>
          <a:noFill/>
        </p:spPr>
        <p:txBody>
          <a:bodyPr wrap="square" rtlCol="0">
            <a:spAutoFit/>
          </a:bodyPr>
          <a:lstStyle/>
          <a:p>
            <a:r>
              <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rPr>
              <a:t>Clusterisation :</a:t>
            </a:r>
            <a:endParaRPr lang="fr-F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Ø"/>
            </a:pPr>
            <a:r>
              <a:rPr lang="fr-FR" sz="1400" b="1" u="sng" dirty="0">
                <a:solidFill>
                  <a:srgbClr val="00FFFF"/>
                </a:solidFill>
                <a:effectLst>
                  <a:outerShdw blurRad="38100" dist="38100" dir="2700000" algn="tl">
                    <a:srgbClr val="000000">
                      <a:alpha val="43137"/>
                    </a:srgbClr>
                  </a:outerShdw>
                </a:effectLst>
                <a:uFill>
                  <a:solidFill>
                    <a:schemeClr val="bg1"/>
                  </a:solidFill>
                </a:uFill>
                <a:latin typeface="Calibri" panose="020F0502020204030204" pitchFamily="34" charset="0"/>
                <a:ea typeface="Calibri" panose="020F0502020204030204" pitchFamily="34" charset="0"/>
                <a:cs typeface="Calibri" panose="020F0502020204030204" pitchFamily="34" charset="0"/>
              </a:rPr>
              <a:t>0</a:t>
            </a:r>
            <a:r>
              <a:rPr lang="fr-FR" sz="1400" b="1" u="sng" dirty="0">
                <a:solidFill>
                  <a:schemeClr val="bg1"/>
                </a:solidFill>
                <a:uFill>
                  <a:solidFill>
                    <a:schemeClr val="bg1"/>
                  </a:solidFill>
                </a:uFill>
                <a:latin typeface="Calibri" panose="020F0502020204030204" pitchFamily="34" charset="0"/>
                <a:ea typeface="Calibri" panose="020F0502020204030204" pitchFamily="34" charset="0"/>
                <a:cs typeface="Calibri" panose="020F0502020204030204" pitchFamily="34" charset="0"/>
              </a:rPr>
              <a:t> :</a:t>
            </a:r>
            <a:r>
              <a:rPr lang="fr-FR" sz="1400" u="sng" dirty="0">
                <a:solidFill>
                  <a:schemeClr val="bg1"/>
                </a:solidFill>
                <a:uFill>
                  <a:solidFill>
                    <a:schemeClr val="bg1"/>
                  </a:solidFill>
                </a:u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Wingdings" panose="05000000000000000000" pitchFamily="2" charset="2"/>
              <a:buChar char="Ø"/>
            </a:pPr>
            <a:endPar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bg1">
                  <a:lumMod val="95000"/>
                  <a:lumOff val="5000"/>
                </a:schemeClr>
              </a:buClr>
              <a:buFont typeface="Wingdings" panose="05000000000000000000" pitchFamily="2" charset="2"/>
              <a:buChar char="Ø"/>
            </a:pPr>
            <a:r>
              <a:rPr lang="fr-FR" sz="1400" b="1" u="sng" dirty="0">
                <a:solidFill>
                  <a:srgbClr val="CCFF66"/>
                </a:solidFill>
                <a:effectLst>
                  <a:outerShdw blurRad="38100" dist="38100" dir="2700000" algn="tl">
                    <a:srgbClr val="000000">
                      <a:alpha val="43137"/>
                    </a:srgbClr>
                  </a:outerShdw>
                </a:effectLst>
                <a:uFill>
                  <a:solidFill>
                    <a:schemeClr val="bg2">
                      <a:lumMod val="10000"/>
                    </a:schemeClr>
                  </a:solidFill>
                </a:uFill>
                <a:latin typeface="Calibri" panose="020F0502020204030204" pitchFamily="34" charset="0"/>
                <a:ea typeface="Calibri" panose="020F0502020204030204" pitchFamily="34" charset="0"/>
                <a:cs typeface="Calibri" panose="020F0502020204030204" pitchFamily="34" charset="0"/>
              </a:rPr>
              <a:t>1</a:t>
            </a:r>
            <a:r>
              <a:rPr lang="fr-FR" sz="1400" b="1" u="sng" dirty="0">
                <a:solidFill>
                  <a:schemeClr val="bg1"/>
                </a:solidFill>
                <a:uFill>
                  <a:solidFill>
                    <a:schemeClr val="bg2">
                      <a:lumMod val="10000"/>
                    </a:schemeClr>
                  </a:solidFill>
                </a:u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807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5863497" cy="610863"/>
          </a:xfrm>
        </p:spPr>
        <p:txBody>
          <a:bodyPr rtlCol="0">
            <a:noAutofit/>
          </a:bodyPr>
          <a:lstStyle/>
          <a:p>
            <a:pPr rtl="0"/>
            <a:r>
              <a:rPr lang="fr-FR" sz="3400" dirty="0">
                <a:effectLst>
                  <a:outerShdw blurRad="38100" dist="38100" dir="2700000" algn="tl">
                    <a:srgbClr val="000000">
                      <a:alpha val="43137"/>
                    </a:srgbClr>
                  </a:outerShdw>
                </a:effectLst>
              </a:rPr>
              <a:t>Données mise à disposition</a:t>
            </a:r>
          </a:p>
        </p:txBody>
      </p:sp>
      <p:sp>
        <p:nvSpPr>
          <p:cNvPr id="15" name="Espace réservé du numéro de diapositive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fr-FR" smtClean="0"/>
              <a:pPr rtl="0"/>
              <a:t>3</a:t>
            </a:fld>
            <a:endParaRPr lang="fr-FR"/>
          </a:p>
        </p:txBody>
      </p:sp>
      <p:sp>
        <p:nvSpPr>
          <p:cNvPr id="13" name="Espace réservé de la date 12">
            <a:extLst>
              <a:ext uri="{FF2B5EF4-FFF2-40B4-BE49-F238E27FC236}">
                <a16:creationId xmlns:a16="http://schemas.microsoft.com/office/drawing/2014/main" id="{2D9626DF-C81E-004B-9A70-7EF103792475}"/>
              </a:ext>
            </a:extLst>
          </p:cNvPr>
          <p:cNvSpPr>
            <a:spLocks noGrp="1"/>
          </p:cNvSpPr>
          <p:nvPr>
            <p:ph type="dt" sz="half" idx="25"/>
          </p:nvPr>
        </p:nvSpPr>
        <p:spPr>
          <a:xfrm>
            <a:off x="9539224" y="6401564"/>
            <a:ext cx="1313180" cy="227076"/>
          </a:xfrm>
        </p:spPr>
        <p:txBody>
          <a:bodyPr rtlCol="0"/>
          <a:lstStyle/>
          <a:p>
            <a:pPr algn="ctr" rtl="0"/>
            <a:r>
              <a:rPr lang="fr-FR" dirty="0"/>
              <a:t>Mai 2025</a:t>
            </a:r>
          </a:p>
        </p:txBody>
      </p:sp>
      <p:pic>
        <p:nvPicPr>
          <p:cNvPr id="16" name="Image 15">
            <a:extLst>
              <a:ext uri="{FF2B5EF4-FFF2-40B4-BE49-F238E27FC236}">
                <a16:creationId xmlns:a16="http://schemas.microsoft.com/office/drawing/2014/main" id="{34F353B2-A1A7-1647-33E7-44AE1021ED7C}"/>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grpSp>
        <p:nvGrpSpPr>
          <p:cNvPr id="40" name="Groupe 39">
            <a:extLst>
              <a:ext uri="{FF2B5EF4-FFF2-40B4-BE49-F238E27FC236}">
                <a16:creationId xmlns:a16="http://schemas.microsoft.com/office/drawing/2014/main" id="{64DD60F6-3293-5500-E9DE-C40B3ED358B1}"/>
              </a:ext>
            </a:extLst>
          </p:cNvPr>
          <p:cNvGrpSpPr/>
          <p:nvPr/>
        </p:nvGrpSpPr>
        <p:grpSpPr>
          <a:xfrm>
            <a:off x="804672" y="2198577"/>
            <a:ext cx="8661440" cy="4116432"/>
            <a:chOff x="804672" y="2198577"/>
            <a:chExt cx="8661440" cy="4116432"/>
          </a:xfrm>
        </p:grpSpPr>
        <p:sp>
          <p:nvSpPr>
            <p:cNvPr id="37" name="ZoneTexte 36">
              <a:extLst>
                <a:ext uri="{FF2B5EF4-FFF2-40B4-BE49-F238E27FC236}">
                  <a16:creationId xmlns:a16="http://schemas.microsoft.com/office/drawing/2014/main" id="{B9E94146-1541-CA83-B3CE-725663317416}"/>
                </a:ext>
              </a:extLst>
            </p:cNvPr>
            <p:cNvSpPr txBox="1"/>
            <p:nvPr/>
          </p:nvSpPr>
          <p:spPr>
            <a:xfrm>
              <a:off x="804672" y="3657153"/>
              <a:ext cx="7900416" cy="2657856"/>
            </a:xfrm>
            <a:prstGeom prst="rect">
              <a:avLst/>
            </a:prstGeom>
            <a:solidFill>
              <a:schemeClr val="tx1"/>
            </a:solidFill>
          </p:spPr>
          <p:txBody>
            <a:bodyPr wrap="square" rtlCol="0">
              <a:spAutoFit/>
            </a:bodyPr>
            <a:lstStyle/>
            <a:p>
              <a:endParaRPr lang="fr-FR" dirty="0"/>
            </a:p>
          </p:txBody>
        </p:sp>
        <p:sp>
          <p:nvSpPr>
            <p:cNvPr id="38" name="ZoneTexte 37">
              <a:extLst>
                <a:ext uri="{FF2B5EF4-FFF2-40B4-BE49-F238E27FC236}">
                  <a16:creationId xmlns:a16="http://schemas.microsoft.com/office/drawing/2014/main" id="{2DAA0000-1913-1275-1BD5-1F67D330334F}"/>
                </a:ext>
              </a:extLst>
            </p:cNvPr>
            <p:cNvSpPr txBox="1"/>
            <p:nvPr/>
          </p:nvSpPr>
          <p:spPr>
            <a:xfrm>
              <a:off x="1079513" y="2198577"/>
              <a:ext cx="5997609" cy="1351588"/>
            </a:xfrm>
            <a:prstGeom prst="rect">
              <a:avLst/>
            </a:prstGeom>
            <a:noFill/>
          </p:spPr>
          <p:txBody>
            <a:bodyPr wrap="square" rtlCol="0">
              <a:spAutoFit/>
            </a:bodyPr>
            <a:lstStyle/>
            <a:p>
              <a:pPr algn="just">
                <a:lnSpc>
                  <a:spcPct val="150000"/>
                </a:lnSpc>
              </a:pPr>
              <a:r>
                <a:rPr lang="fr-FR" sz="1400" dirty="0">
                  <a:solidFill>
                    <a:schemeClr val="bg1"/>
                  </a:solidFill>
                  <a:latin typeface="Candara (Corps)"/>
                </a:rPr>
                <a:t>Pour cette mission, </a:t>
              </a:r>
              <a:r>
                <a:rPr lang="fr-FR" sz="1400" dirty="0" err="1">
                  <a:solidFill>
                    <a:schemeClr val="bg1"/>
                  </a:solidFill>
                  <a:latin typeface="Candara (Corps)"/>
                </a:rPr>
                <a:t>Olist</a:t>
              </a:r>
              <a:r>
                <a:rPr lang="fr-FR" sz="1400" dirty="0">
                  <a:solidFill>
                    <a:schemeClr val="bg1"/>
                  </a:solidFill>
                  <a:latin typeface="Candara (Corps)"/>
                </a:rPr>
                <a:t> m'a fourni une base de données anonymisée contenant des informations sur l'historique des commandes, les produits achetés, les commentaires de satisfaction, les vendeurs partenaires et la localisation des clients depuis janvier 2017</a:t>
              </a:r>
            </a:p>
          </p:txBody>
        </p:sp>
        <p:sp>
          <p:nvSpPr>
            <p:cNvPr id="39" name="ZoneTexte 38">
              <a:extLst>
                <a:ext uri="{FF2B5EF4-FFF2-40B4-BE49-F238E27FC236}">
                  <a16:creationId xmlns:a16="http://schemas.microsoft.com/office/drawing/2014/main" id="{32C953FA-52F7-643C-8C29-0B5451A9F07E}"/>
                </a:ext>
              </a:extLst>
            </p:cNvPr>
            <p:cNvSpPr txBox="1"/>
            <p:nvPr/>
          </p:nvSpPr>
          <p:spPr>
            <a:xfrm>
              <a:off x="2725888" y="4173852"/>
              <a:ext cx="6740224" cy="1674754"/>
            </a:xfrm>
            <a:prstGeom prst="rect">
              <a:avLst/>
            </a:prstGeom>
            <a:noFill/>
          </p:spPr>
          <p:txBody>
            <a:bodyPr wrap="square" numCol="2" rtlCol="0" anchor="ctr">
              <a:spAutoFit/>
            </a:bodyPr>
            <a:lstStyle/>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400" b="0" i="0" u="none" strike="noStrike" kern="1200" cap="none" spc="0" normalizeH="0" baseline="0" noProof="0" dirty="0">
                  <a:ln>
                    <a:noFill/>
                  </a:ln>
                  <a:solidFill>
                    <a:srgbClr val="000000"/>
                  </a:solidFill>
                  <a:effectLst/>
                  <a:uLnTx/>
                  <a:uFillTx/>
                  <a:latin typeface="Candara (Corps)"/>
                  <a:ea typeface="+mn-ea"/>
                  <a:cs typeface="+mn-cs"/>
                </a:rPr>
                <a:t>Client</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lang="fr-FR" sz="1400" dirty="0">
                  <a:solidFill>
                    <a:srgbClr val="000000"/>
                  </a:solidFill>
                  <a:latin typeface="Candara (Corps)"/>
                </a:rPr>
                <a:t>Localisation </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lang="fr-FR" sz="1400" dirty="0">
                  <a:solidFill>
                    <a:srgbClr val="000000"/>
                  </a:solidFill>
                  <a:latin typeface="Candara (Corps)"/>
                </a:rPr>
                <a:t>Produit par commande</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lang="fr-FR" sz="1400" dirty="0">
                  <a:solidFill>
                    <a:srgbClr val="000000"/>
                  </a:solidFill>
                  <a:latin typeface="Candara (Corps)"/>
                </a:rPr>
                <a:t>Paiement par commande</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400" b="0" i="0" u="none" strike="noStrike" kern="1200" cap="none" spc="0" normalizeH="0" baseline="0" noProof="0" dirty="0">
                  <a:ln>
                    <a:noFill/>
                  </a:ln>
                  <a:solidFill>
                    <a:srgbClr val="000000"/>
                  </a:solidFill>
                  <a:effectLst/>
                  <a:uLnTx/>
                  <a:uFillTx/>
                  <a:latin typeface="Candara (Corps)"/>
                  <a:ea typeface="+mn-ea"/>
                  <a:cs typeface="+mn-cs"/>
                </a:rPr>
                <a:t>Note par commande</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lang="fr-FR" sz="1400" dirty="0">
                  <a:solidFill>
                    <a:srgbClr val="000000"/>
                  </a:solidFill>
                  <a:latin typeface="Candara (Corps)"/>
                </a:rPr>
                <a:t>Commande</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400" b="0" i="0" u="none" strike="noStrike" kern="1200" cap="none" spc="0" normalizeH="0" baseline="0" noProof="0" dirty="0">
                  <a:ln>
                    <a:noFill/>
                  </a:ln>
                  <a:solidFill>
                    <a:srgbClr val="000000"/>
                  </a:solidFill>
                  <a:effectLst/>
                  <a:uLnTx/>
                  <a:uFillTx/>
                  <a:latin typeface="Candara (Corps)"/>
                  <a:ea typeface="+mn-ea"/>
                  <a:cs typeface="+mn-cs"/>
                </a:rPr>
                <a:t>Produits</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lang="fr-FR" sz="1400" dirty="0">
                  <a:solidFill>
                    <a:srgbClr val="000000"/>
                  </a:solidFill>
                  <a:latin typeface="Candara (Corps)"/>
                </a:rPr>
                <a:t>Vendeurs</a:t>
              </a:r>
            </a:p>
            <a:p>
              <a:pPr marL="285750" marR="0" lvl="0" indent="-285750" algn="just" defTabSz="914400" rtl="0" eaLnBrk="1" fontAlgn="auto" latinLnBrk="0" hangingPunct="1">
                <a:lnSpc>
                  <a:spcPct val="150000"/>
                </a:lnSpc>
                <a:spcAft>
                  <a:spcPts val="0"/>
                </a:spcAft>
                <a:buClrTx/>
                <a:buSzTx/>
                <a:buFont typeface="Wingdings" panose="05000000000000000000" pitchFamily="2" charset="2"/>
                <a:buChar char="Ø"/>
                <a:tabLst/>
                <a:defRPr/>
              </a:pPr>
              <a:r>
                <a:rPr kumimoji="0" lang="fr-FR" sz="1400" b="0" i="0" u="none" strike="noStrike" kern="1200" cap="none" spc="0" normalizeH="0" baseline="0" noProof="0" dirty="0">
                  <a:ln>
                    <a:noFill/>
                  </a:ln>
                  <a:solidFill>
                    <a:srgbClr val="000000"/>
                  </a:solidFill>
                  <a:effectLst/>
                  <a:uLnTx/>
                  <a:uFillTx/>
                  <a:latin typeface="Candara (Corps)"/>
                  <a:ea typeface="+mn-ea"/>
                  <a:cs typeface="+mn-cs"/>
                </a:rPr>
                <a:t>Traduction produits</a:t>
              </a:r>
            </a:p>
          </p:txBody>
        </p:sp>
      </p:grpSp>
      <p:sp>
        <p:nvSpPr>
          <p:cNvPr id="3" name="ZoneTexte 2">
            <a:extLst>
              <a:ext uri="{FF2B5EF4-FFF2-40B4-BE49-F238E27FC236}">
                <a16:creationId xmlns:a16="http://schemas.microsoft.com/office/drawing/2014/main" id="{DCC02080-6BA2-1DA2-A29B-EA32C2195F49}"/>
              </a:ext>
            </a:extLst>
          </p:cNvPr>
          <p:cNvSpPr txBox="1"/>
          <p:nvPr/>
        </p:nvSpPr>
        <p:spPr>
          <a:xfrm>
            <a:off x="1079513" y="3818087"/>
            <a:ext cx="2492743" cy="338554"/>
          </a:xfrm>
          <a:prstGeom prst="rect">
            <a:avLst/>
          </a:prstGeom>
          <a:noFill/>
        </p:spPr>
        <p:txBody>
          <a:bodyPr wrap="square" rtlCol="0">
            <a:spAutoFit/>
          </a:bodyPr>
          <a:lstStyle/>
          <a:p>
            <a:r>
              <a:rPr lang="fr-FR" sz="1600" b="1" dirty="0">
                <a:solidFill>
                  <a:schemeClr val="bg1"/>
                </a:solidFill>
                <a:latin typeface="Candara (Corps)"/>
              </a:rPr>
              <a:t>9 fichiers CSV :</a:t>
            </a:r>
          </a:p>
        </p:txBody>
      </p:sp>
    </p:spTree>
    <p:extLst>
      <p:ext uri="{BB962C8B-B14F-4D97-AF65-F5344CB8AC3E}">
        <p14:creationId xmlns:p14="http://schemas.microsoft.com/office/powerpoint/2010/main" val="2124162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372870" y="607031"/>
            <a:ext cx="9496713" cy="569498"/>
          </a:xfrm>
        </p:spPr>
        <p:txBody>
          <a:bodyPr>
            <a:normAutofit/>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Explication des clusters</a:t>
            </a: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30</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304544"/>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5545836" y="655548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5" name="Image 4" descr="Une image contenant capture d’écran, diagramme, ligne, Parallèle&#10;&#10;Description générée automatiquement">
            <a:extLst>
              <a:ext uri="{FF2B5EF4-FFF2-40B4-BE49-F238E27FC236}">
                <a16:creationId xmlns:a16="http://schemas.microsoft.com/office/drawing/2014/main" id="{FE277EFF-E17C-12AD-DE90-38B04DCFF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19" y="1577401"/>
            <a:ext cx="9285161" cy="3055559"/>
          </a:xfrm>
          <a:prstGeom prst="rect">
            <a:avLst/>
          </a:prstGeom>
        </p:spPr>
      </p:pic>
      <p:sp>
        <p:nvSpPr>
          <p:cNvPr id="4" name="ZoneTexte 3">
            <a:extLst>
              <a:ext uri="{FF2B5EF4-FFF2-40B4-BE49-F238E27FC236}">
                <a16:creationId xmlns:a16="http://schemas.microsoft.com/office/drawing/2014/main" id="{58C4A2FA-0447-CA50-EEF7-4FA79129EE84}"/>
              </a:ext>
            </a:extLst>
          </p:cNvPr>
          <p:cNvSpPr txBox="1"/>
          <p:nvPr/>
        </p:nvSpPr>
        <p:spPr>
          <a:xfrm>
            <a:off x="1776952" y="4632960"/>
            <a:ext cx="8638094" cy="1169551"/>
          </a:xfrm>
          <a:prstGeom prst="rect">
            <a:avLst/>
          </a:prstGeom>
          <a:noFill/>
        </p:spPr>
        <p:txBody>
          <a:bodyPr wrap="square" rtlCol="0">
            <a:spAutoFit/>
          </a:bodyPr>
          <a:lstStyle/>
          <a:p>
            <a:r>
              <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rPr>
              <a:t>Clusterisation :</a:t>
            </a:r>
            <a:endParaRPr lang="fr-F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Ø"/>
            </a:pPr>
            <a:r>
              <a:rPr lang="fr-FR" sz="1400" b="1" u="sng" dirty="0">
                <a:solidFill>
                  <a:srgbClr val="336699"/>
                </a:solidFill>
                <a:effectLst>
                  <a:outerShdw blurRad="38100" dist="38100" dir="2700000" algn="tl">
                    <a:srgbClr val="000000">
                      <a:alpha val="43137"/>
                    </a:srgbClr>
                  </a:outerShdw>
                </a:effectLst>
                <a:uFill>
                  <a:solidFill>
                    <a:schemeClr val="bg1"/>
                  </a:solidFill>
                </a:uFill>
                <a:latin typeface="Calibri" panose="020F0502020204030204" pitchFamily="34" charset="0"/>
                <a:ea typeface="Calibri" panose="020F0502020204030204" pitchFamily="34" charset="0"/>
                <a:cs typeface="Calibri" panose="020F0502020204030204" pitchFamily="34" charset="0"/>
              </a:rPr>
              <a:t>0</a:t>
            </a:r>
            <a:r>
              <a:rPr lang="fr-FR" sz="1400" b="1" u="sng" dirty="0">
                <a:solidFill>
                  <a:schemeClr val="bg1"/>
                </a:solidFill>
                <a:uFill>
                  <a:solidFill>
                    <a:schemeClr val="bg1"/>
                  </a:solidFill>
                </a:uFill>
                <a:latin typeface="Calibri" panose="020F0502020204030204" pitchFamily="34" charset="0"/>
                <a:ea typeface="Calibri" panose="020F0502020204030204" pitchFamily="34" charset="0"/>
                <a:cs typeface="Calibri" panose="020F0502020204030204" pitchFamily="34" charset="0"/>
              </a:rPr>
              <a:t> :</a:t>
            </a:r>
            <a:r>
              <a:rPr lang="fr-FR" sz="1400" u="sng" dirty="0">
                <a:solidFill>
                  <a:schemeClr val="bg1"/>
                </a:solidFill>
                <a:uFill>
                  <a:solidFill>
                    <a:schemeClr val="bg1"/>
                  </a:solidFill>
                </a:u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Wingdings" panose="05000000000000000000" pitchFamily="2" charset="2"/>
              <a:buChar char="Ø"/>
            </a:pPr>
            <a:endParaRPr lang="fr-FR" sz="14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bg1">
                  <a:lumMod val="95000"/>
                  <a:lumOff val="5000"/>
                </a:schemeClr>
              </a:buClr>
              <a:buFont typeface="Wingdings" panose="05000000000000000000" pitchFamily="2" charset="2"/>
              <a:buChar char="Ø"/>
            </a:pPr>
            <a:r>
              <a:rPr lang="fr-FR" sz="1400" b="1" u="sng" dirty="0">
                <a:solidFill>
                  <a:srgbClr val="CC6600"/>
                </a:solidFill>
                <a:effectLst>
                  <a:outerShdw blurRad="38100" dist="38100" dir="2700000" algn="tl">
                    <a:srgbClr val="000000">
                      <a:alpha val="43137"/>
                    </a:srgbClr>
                  </a:outerShdw>
                </a:effectLst>
                <a:uFill>
                  <a:solidFill>
                    <a:schemeClr val="bg2">
                      <a:lumMod val="10000"/>
                    </a:schemeClr>
                  </a:solidFill>
                </a:uFill>
                <a:latin typeface="Calibri" panose="020F0502020204030204" pitchFamily="34" charset="0"/>
                <a:ea typeface="Calibri" panose="020F0502020204030204" pitchFamily="34" charset="0"/>
                <a:cs typeface="Calibri" panose="020F0502020204030204" pitchFamily="34" charset="0"/>
              </a:rPr>
              <a:t>1</a:t>
            </a:r>
            <a:r>
              <a:rPr lang="fr-FR" sz="1400" b="1" u="sng" dirty="0">
                <a:solidFill>
                  <a:schemeClr val="bg1"/>
                </a:solidFill>
                <a:uFill>
                  <a:solidFill>
                    <a:schemeClr val="bg2">
                      <a:lumMod val="10000"/>
                    </a:schemeClr>
                  </a:solidFill>
                </a:u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935309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9909923" cy="610863"/>
          </a:xfrm>
        </p:spPr>
        <p:txBody>
          <a:bodyPr rtlCol="0">
            <a:normAutofit/>
          </a:bodyPr>
          <a:lstStyle/>
          <a:p>
            <a:pPr rtl="0"/>
            <a:r>
              <a:rPr lang="fr-FR" b="1" dirty="0">
                <a:effectLst>
                  <a:outerShdw blurRad="38100" dist="38100" dir="2700000" algn="tl">
                    <a:srgbClr val="000000">
                      <a:alpha val="43137"/>
                    </a:srgbClr>
                  </a:outerShdw>
                </a:effectLst>
              </a:rPr>
              <a:t>Segmentation de la clientèle</a:t>
            </a:r>
          </a:p>
        </p:txBody>
      </p:sp>
      <p:graphicFrame>
        <p:nvGraphicFramePr>
          <p:cNvPr id="7" name="Table 4">
            <a:extLst>
              <a:ext uri="{FF2B5EF4-FFF2-40B4-BE49-F238E27FC236}">
                <a16:creationId xmlns:a16="http://schemas.microsoft.com/office/drawing/2014/main" id="{F3B5A5E4-3ABE-D143-902C-F2BCA6C75EDE}"/>
              </a:ext>
            </a:extLst>
          </p:cNvPr>
          <p:cNvGraphicFramePr>
            <a:graphicFrameLocks noGrp="1"/>
          </p:cNvGraphicFramePr>
          <p:nvPr>
            <p:ph type="tbl" sz="quarter" idx="10"/>
            <p:extLst>
              <p:ext uri="{D42A27DB-BD31-4B8C-83A1-F6EECF244321}">
                <p14:modId xmlns:p14="http://schemas.microsoft.com/office/powerpoint/2010/main" val="444020696"/>
              </p:ext>
            </p:extLst>
          </p:nvPr>
        </p:nvGraphicFramePr>
        <p:xfrm>
          <a:off x="2992519" y="2356134"/>
          <a:ext cx="6206962" cy="2145732"/>
        </p:xfrm>
        <a:graphic>
          <a:graphicData uri="http://schemas.openxmlformats.org/drawingml/2006/table">
            <a:tbl>
              <a:tblPr firstRow="1" bandRow="1">
                <a:tableStyleId>{2A488322-F2BA-4B5B-9748-0D474271808F}</a:tableStyleId>
              </a:tblPr>
              <a:tblGrid>
                <a:gridCol w="2913687">
                  <a:extLst>
                    <a:ext uri="{9D8B030D-6E8A-4147-A177-3AD203B41FA5}">
                      <a16:colId xmlns:a16="http://schemas.microsoft.com/office/drawing/2014/main" val="1689330750"/>
                    </a:ext>
                  </a:extLst>
                </a:gridCol>
                <a:gridCol w="3293275">
                  <a:extLst>
                    <a:ext uri="{9D8B030D-6E8A-4147-A177-3AD203B41FA5}">
                      <a16:colId xmlns:a16="http://schemas.microsoft.com/office/drawing/2014/main" val="2660631934"/>
                    </a:ext>
                  </a:extLst>
                </a:gridCol>
              </a:tblGrid>
              <a:tr h="715244">
                <a:tc>
                  <a:txBody>
                    <a:bodyPr/>
                    <a:lstStyle/>
                    <a:p>
                      <a:pPr algn="ctr" rtl="0"/>
                      <a:endParaRPr lang="fr-FR" b="1" i="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a:r>
                        <a:rPr lang="fr-FR" sz="1400" b="1" i="0" noProof="0" dirty="0">
                          <a:solidFill>
                            <a:schemeClr val="bg1"/>
                          </a:solidFill>
                          <a:latin typeface="+mn-lt"/>
                        </a:rPr>
                        <a:t>Typologie de clients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928716"/>
                  </a:ext>
                </a:extLst>
              </a:tr>
              <a:tr h="715244">
                <a:tc>
                  <a:txBody>
                    <a:bodyPr/>
                    <a:lstStyle/>
                    <a:p>
                      <a:pPr algn="ctr" rtl="0"/>
                      <a:r>
                        <a:rPr lang="fr-FR" sz="1400" b="1" i="0" noProof="0" dirty="0">
                          <a:solidFill>
                            <a:schemeClr val="accent5">
                              <a:lumMod val="75000"/>
                            </a:schemeClr>
                          </a:solidFill>
                          <a:latin typeface="+mn-lt"/>
                        </a:rPr>
                        <a:t>Cluster 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r-FR" sz="1400" noProof="0" dirty="0">
                        <a:solidFill>
                          <a:schemeClr val="bg1"/>
                        </a:solidFill>
                        <a:latin typeface="+mn-lt"/>
                      </a:endParaRP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34243071"/>
                  </a:ext>
                </a:extLst>
              </a:tr>
              <a:tr h="715244">
                <a:tc>
                  <a:txBody>
                    <a:bodyPr/>
                    <a:lstStyle/>
                    <a:p>
                      <a:pPr algn="ctr" rtl="0"/>
                      <a:r>
                        <a:rPr lang="fr-FR" sz="1400" b="1" i="0" noProof="0" dirty="0">
                          <a:solidFill>
                            <a:schemeClr val="accent5">
                              <a:lumMod val="75000"/>
                            </a:schemeClr>
                          </a:solidFill>
                          <a:latin typeface="+mn-lt"/>
                        </a:rPr>
                        <a:t>Cluster 1 </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r-FR" sz="1400" noProof="0" dirty="0">
                        <a:solidFill>
                          <a:schemeClr val="bg1"/>
                        </a:solidFill>
                        <a:latin typeface="+mn-lt"/>
                      </a:endParaRP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bl>
          </a:graphicData>
        </a:graphic>
      </p:graphicFrame>
      <p:sp>
        <p:nvSpPr>
          <p:cNvPr id="6" name="Espace réservé du numéro de diapositive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rtlCol="0"/>
          <a:lstStyle/>
          <a:p>
            <a:pPr rtl="0"/>
            <a:fld id="{294A09A9-5501-47C1-A89A-A340965A2BE2}" type="slidenum">
              <a:rPr lang="fr-FR" smtClean="0"/>
              <a:pPr rtl="0"/>
              <a:t>31</a:t>
            </a:fld>
            <a:endParaRPr lang="fr-FR"/>
          </a:p>
        </p:txBody>
      </p:sp>
      <p:cxnSp>
        <p:nvCxnSpPr>
          <p:cNvPr id="8" name="Connecteur droit 7">
            <a:extLst>
              <a:ext uri="{FF2B5EF4-FFF2-40B4-BE49-F238E27FC236}">
                <a16:creationId xmlns:a16="http://schemas.microsoft.com/office/drawing/2014/main" id="{9A003C34-6567-F276-2350-F29D78A6DA49}"/>
              </a:ext>
            </a:extLst>
          </p:cNvPr>
          <p:cNvCxnSpPr/>
          <p:nvPr/>
        </p:nvCxnSpPr>
        <p:spPr>
          <a:xfrm>
            <a:off x="986234" y="1731264"/>
            <a:ext cx="9432000" cy="0"/>
          </a:xfrm>
          <a:prstGeom prst="line">
            <a:avLst/>
          </a:prstGeom>
        </p:spPr>
        <p:style>
          <a:lnRef idx="3">
            <a:schemeClr val="accent6"/>
          </a:lnRef>
          <a:fillRef idx="0">
            <a:schemeClr val="accent6"/>
          </a:fillRef>
          <a:effectRef idx="2">
            <a:schemeClr val="accent6"/>
          </a:effectRef>
          <a:fontRef idx="minor">
            <a:schemeClr val="tx1"/>
          </a:fontRef>
        </p:style>
      </p:cxnSp>
      <p:sp>
        <p:nvSpPr>
          <p:cNvPr id="9" name="ZoneTexte 8">
            <a:extLst>
              <a:ext uri="{FF2B5EF4-FFF2-40B4-BE49-F238E27FC236}">
                <a16:creationId xmlns:a16="http://schemas.microsoft.com/office/drawing/2014/main" id="{FD41D5FB-9535-B575-3E5C-B0D769396744}"/>
              </a:ext>
            </a:extLst>
          </p:cNvPr>
          <p:cNvSpPr txBox="1"/>
          <p:nvPr/>
        </p:nvSpPr>
        <p:spPr>
          <a:xfrm>
            <a:off x="3212592" y="2104748"/>
            <a:ext cx="576681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solidFill>
                  <a:schemeClr val="bg1"/>
                </a:solidFill>
              </a:rPr>
              <a:t>Caractérisation des clusters</a:t>
            </a:r>
          </a:p>
        </p:txBody>
      </p:sp>
      <p:sp>
        <p:nvSpPr>
          <p:cNvPr id="3" name="Espace réservé de la date 12">
            <a:extLst>
              <a:ext uri="{FF2B5EF4-FFF2-40B4-BE49-F238E27FC236}">
                <a16:creationId xmlns:a16="http://schemas.microsoft.com/office/drawing/2014/main" id="{BA00AD08-B2F2-481E-1A84-7E2B4CEAF0D0}"/>
              </a:ext>
            </a:extLst>
          </p:cNvPr>
          <p:cNvSpPr txBox="1">
            <a:spLocks/>
          </p:cNvSpPr>
          <p:nvPr/>
        </p:nvSpPr>
        <p:spPr>
          <a:xfrm>
            <a:off x="5545836" y="6579871"/>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pic>
        <p:nvPicPr>
          <p:cNvPr id="10" name="Image 9">
            <a:extLst>
              <a:ext uri="{FF2B5EF4-FFF2-40B4-BE49-F238E27FC236}">
                <a16:creationId xmlns:a16="http://schemas.microsoft.com/office/drawing/2014/main" id="{DAA75853-2A18-B1CD-3739-70A9A2D9D369}"/>
              </a:ext>
            </a:extLst>
          </p:cNvPr>
          <p:cNvPicPr>
            <a:picLocks noChangeAspect="1"/>
          </p:cNvPicPr>
          <p:nvPr/>
        </p:nvPicPr>
        <p:blipFill>
          <a:blip r:embed="rId3"/>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52593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372870" y="399767"/>
            <a:ext cx="9496713" cy="569498"/>
          </a:xfrm>
        </p:spPr>
        <p:txBody>
          <a:bodyPr>
            <a:normAutofit/>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Explication des clusters : </a:t>
            </a:r>
            <a:r>
              <a:rPr lang="fr-FR" sz="28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CLUSTER 0</a:t>
            </a:r>
            <a:endParaRPr lang="fr-FR" sz="28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32</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097280"/>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1213655" y="630884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grpSp>
        <p:nvGrpSpPr>
          <p:cNvPr id="16" name="Groupe 15">
            <a:extLst>
              <a:ext uri="{FF2B5EF4-FFF2-40B4-BE49-F238E27FC236}">
                <a16:creationId xmlns:a16="http://schemas.microsoft.com/office/drawing/2014/main" id="{FD391971-F32B-B68D-E3E6-2639C06E6D25}"/>
              </a:ext>
            </a:extLst>
          </p:cNvPr>
          <p:cNvGrpSpPr/>
          <p:nvPr/>
        </p:nvGrpSpPr>
        <p:grpSpPr>
          <a:xfrm>
            <a:off x="677083" y="1219789"/>
            <a:ext cx="10837834" cy="5333343"/>
            <a:chOff x="677083" y="1329517"/>
            <a:chExt cx="10837834" cy="5333343"/>
          </a:xfrm>
        </p:grpSpPr>
        <p:pic>
          <p:nvPicPr>
            <p:cNvPr id="9" name="Image 8" descr="Une image contenant texte, capture d’écran, affichage, diagramme&#10;&#10;Description générée automatiquement">
              <a:extLst>
                <a:ext uri="{FF2B5EF4-FFF2-40B4-BE49-F238E27FC236}">
                  <a16:creationId xmlns:a16="http://schemas.microsoft.com/office/drawing/2014/main" id="{87173649-F892-4ED6-50E5-363A7076B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83" y="1329517"/>
              <a:ext cx="3233962" cy="2706032"/>
            </a:xfrm>
            <a:prstGeom prst="rect">
              <a:avLst/>
            </a:prstGeom>
          </p:spPr>
        </p:pic>
        <p:pic>
          <p:nvPicPr>
            <p:cNvPr id="11" name="Image 10" descr="Une image contenant texte, capture d’écran, diagramme, Tracé&#10;&#10;Description générée automatiquement">
              <a:extLst>
                <a:ext uri="{FF2B5EF4-FFF2-40B4-BE49-F238E27FC236}">
                  <a16:creationId xmlns:a16="http://schemas.microsoft.com/office/drawing/2014/main" id="{6EBE859B-DADE-713C-0ABD-8EA46E737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145" y="1329517"/>
              <a:ext cx="3233962" cy="2706033"/>
            </a:xfrm>
            <a:prstGeom prst="rect">
              <a:avLst/>
            </a:prstGeom>
          </p:spPr>
        </p:pic>
        <p:pic>
          <p:nvPicPr>
            <p:cNvPr id="13" name="Image 12" descr="Une image contenant texte, capture d’écran, diagramme, Tracé&#10;&#10;Description générée automatiquement">
              <a:extLst>
                <a:ext uri="{FF2B5EF4-FFF2-40B4-BE49-F238E27FC236}">
                  <a16:creationId xmlns:a16="http://schemas.microsoft.com/office/drawing/2014/main" id="{DAA73E0A-A1AF-F9FA-84A8-04A0702ED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9208" y="1329517"/>
              <a:ext cx="3755709" cy="2706031"/>
            </a:xfrm>
            <a:prstGeom prst="rect">
              <a:avLst/>
            </a:prstGeom>
          </p:spPr>
        </p:pic>
        <p:pic>
          <p:nvPicPr>
            <p:cNvPr id="15" name="Image 14" descr="Une image contenant texte, capture d’écran, Rectangle, diagramme&#10;&#10;Description générée automatiquement">
              <a:extLst>
                <a:ext uri="{FF2B5EF4-FFF2-40B4-BE49-F238E27FC236}">
                  <a16:creationId xmlns:a16="http://schemas.microsoft.com/office/drawing/2014/main" id="{5FC13C74-6EFD-BAF1-626F-C244EFA38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5698" y="4118455"/>
              <a:ext cx="4555247" cy="2544405"/>
            </a:xfrm>
            <a:prstGeom prst="rect">
              <a:avLst/>
            </a:prstGeom>
          </p:spPr>
        </p:pic>
      </p:grpSp>
      <p:sp>
        <p:nvSpPr>
          <p:cNvPr id="4" name="ZoneTexte 3">
            <a:extLst>
              <a:ext uri="{FF2B5EF4-FFF2-40B4-BE49-F238E27FC236}">
                <a16:creationId xmlns:a16="http://schemas.microsoft.com/office/drawing/2014/main" id="{05B1B151-E3F7-5A78-35A4-EB64B6FED2FE}"/>
              </a:ext>
            </a:extLst>
          </p:cNvPr>
          <p:cNvSpPr txBox="1"/>
          <p:nvPr/>
        </p:nvSpPr>
        <p:spPr>
          <a:xfrm>
            <a:off x="971550" y="4230623"/>
            <a:ext cx="4555247" cy="1477328"/>
          </a:xfrm>
          <a:prstGeom prst="rect">
            <a:avLst/>
          </a:prstGeom>
          <a:noFill/>
        </p:spPr>
        <p:txBody>
          <a:bodyPr wrap="square" rtlCol="0">
            <a:spAutoFit/>
          </a:bodyPr>
          <a:lstStyle/>
          <a:p>
            <a:r>
              <a:rPr lang="fr-FR" dirty="0">
                <a:solidFill>
                  <a:schemeClr val="bg1"/>
                </a:solidFill>
              </a:rPr>
              <a:t>A</a:t>
            </a:r>
          </a:p>
          <a:p>
            <a:r>
              <a:rPr lang="fr-FR" dirty="0">
                <a:solidFill>
                  <a:schemeClr val="bg1"/>
                </a:solidFill>
              </a:rPr>
              <a:t>B</a:t>
            </a:r>
          </a:p>
          <a:p>
            <a:r>
              <a:rPr lang="fr-FR" dirty="0">
                <a:solidFill>
                  <a:schemeClr val="bg1"/>
                </a:solidFill>
              </a:rPr>
              <a:t>C</a:t>
            </a:r>
          </a:p>
          <a:p>
            <a:r>
              <a:rPr lang="fr-FR" dirty="0">
                <a:solidFill>
                  <a:schemeClr val="bg1"/>
                </a:solidFill>
              </a:rPr>
              <a:t>D</a:t>
            </a:r>
          </a:p>
          <a:p>
            <a:r>
              <a:rPr lang="fr-FR" dirty="0">
                <a:solidFill>
                  <a:schemeClr val="bg1"/>
                </a:solidFill>
              </a:rPr>
              <a:t>F</a:t>
            </a:r>
          </a:p>
        </p:txBody>
      </p:sp>
    </p:spTree>
    <p:extLst>
      <p:ext uri="{BB962C8B-B14F-4D97-AF65-F5344CB8AC3E}">
        <p14:creationId xmlns:p14="http://schemas.microsoft.com/office/powerpoint/2010/main" val="4093215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B4B312-F407-30D4-DC9C-B3217E4AE4FF}"/>
              </a:ext>
            </a:extLst>
          </p:cNvPr>
          <p:cNvSpPr>
            <a:spLocks noGrp="1"/>
          </p:cNvSpPr>
          <p:nvPr>
            <p:ph type="title"/>
          </p:nvPr>
        </p:nvSpPr>
        <p:spPr>
          <a:xfrm>
            <a:off x="1372870" y="399767"/>
            <a:ext cx="9496713" cy="569498"/>
          </a:xfrm>
        </p:spPr>
        <p:txBody>
          <a:bodyPr>
            <a:normAutofit/>
          </a:bodyPr>
          <a:lstStyle/>
          <a:p>
            <a:r>
              <a:rPr lang="fr-FR" sz="2800" dirty="0">
                <a:solidFill>
                  <a:schemeClr val="accent3"/>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Explication des clusters : </a:t>
            </a:r>
            <a:r>
              <a:rPr lang="fr-FR" sz="28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CLUSTER 1</a:t>
            </a:r>
            <a:endParaRPr lang="fr-FR" sz="28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6" name="Espace réservé du numéro de diapositive 5">
            <a:extLst>
              <a:ext uri="{FF2B5EF4-FFF2-40B4-BE49-F238E27FC236}">
                <a16:creationId xmlns:a16="http://schemas.microsoft.com/office/drawing/2014/main" id="{43B46873-2904-673F-855D-223CAAC85220}"/>
              </a:ext>
            </a:extLst>
          </p:cNvPr>
          <p:cNvSpPr>
            <a:spLocks noGrp="1"/>
          </p:cNvSpPr>
          <p:nvPr>
            <p:ph type="sldNum" sz="quarter" idx="13"/>
          </p:nvPr>
        </p:nvSpPr>
        <p:spPr/>
        <p:txBody>
          <a:bodyPr/>
          <a:lstStyle/>
          <a:p>
            <a:pPr rtl="0"/>
            <a:fld id="{294A09A9-5501-47C1-A89A-A340965A2BE2}" type="slidenum">
              <a:rPr lang="fr-FR" noProof="0" smtClean="0"/>
              <a:pPr rtl="0"/>
              <a:t>33</a:t>
            </a:fld>
            <a:endParaRPr lang="fr-FR" noProof="0">
              <a:latin typeface="+mn-lt"/>
            </a:endParaRPr>
          </a:p>
        </p:txBody>
      </p:sp>
      <p:cxnSp>
        <p:nvCxnSpPr>
          <p:cNvPr id="8" name="Connecteur droit 7">
            <a:extLst>
              <a:ext uri="{FF2B5EF4-FFF2-40B4-BE49-F238E27FC236}">
                <a16:creationId xmlns:a16="http://schemas.microsoft.com/office/drawing/2014/main" id="{04309951-A121-C7C9-D5B3-C86CEAC105FB}"/>
              </a:ext>
            </a:extLst>
          </p:cNvPr>
          <p:cNvCxnSpPr/>
          <p:nvPr/>
        </p:nvCxnSpPr>
        <p:spPr>
          <a:xfrm>
            <a:off x="1347643" y="1097280"/>
            <a:ext cx="2687909" cy="0"/>
          </a:xfrm>
          <a:prstGeom prst="line">
            <a:avLst/>
          </a:prstGeom>
        </p:spPr>
        <p:style>
          <a:lnRef idx="3">
            <a:schemeClr val="accent5"/>
          </a:lnRef>
          <a:fillRef idx="0">
            <a:schemeClr val="accent5"/>
          </a:fillRef>
          <a:effectRef idx="2">
            <a:schemeClr val="accent5"/>
          </a:effectRef>
          <a:fontRef idx="minor">
            <a:schemeClr val="tx1"/>
          </a:fontRef>
        </p:style>
      </p:cxnSp>
      <p:pic>
        <p:nvPicPr>
          <p:cNvPr id="2" name="Image 1">
            <a:extLst>
              <a:ext uri="{FF2B5EF4-FFF2-40B4-BE49-F238E27FC236}">
                <a16:creationId xmlns:a16="http://schemas.microsoft.com/office/drawing/2014/main" id="{00EE88EF-4E51-76A6-0A36-9D053C6961BE}"/>
              </a:ext>
            </a:extLst>
          </p:cNvPr>
          <p:cNvPicPr>
            <a:picLocks noChangeAspect="1"/>
          </p:cNvPicPr>
          <p:nvPr/>
        </p:nvPicPr>
        <p:blipFill>
          <a:blip r:embed="rId2"/>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7" name="Espace réservé de la date 12">
            <a:extLst>
              <a:ext uri="{FF2B5EF4-FFF2-40B4-BE49-F238E27FC236}">
                <a16:creationId xmlns:a16="http://schemas.microsoft.com/office/drawing/2014/main" id="{8AA394B2-9149-A6AF-B623-FC54AFE2BC31}"/>
              </a:ext>
            </a:extLst>
          </p:cNvPr>
          <p:cNvSpPr txBox="1">
            <a:spLocks/>
          </p:cNvSpPr>
          <p:nvPr/>
        </p:nvSpPr>
        <p:spPr>
          <a:xfrm>
            <a:off x="1213655" y="6308845"/>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chemeClr val="bg1"/>
                </a:solidFill>
                <a:effectLst/>
                <a:uLnTx/>
                <a:uFillTx/>
                <a:latin typeface="Franklin Gothic Book"/>
                <a:ea typeface="+mn-ea"/>
                <a:cs typeface="+mn-cs"/>
              </a:rPr>
              <a:t>Mai   2023</a:t>
            </a:r>
          </a:p>
        </p:txBody>
      </p:sp>
      <p:grpSp>
        <p:nvGrpSpPr>
          <p:cNvPr id="20" name="Groupe 19">
            <a:extLst>
              <a:ext uri="{FF2B5EF4-FFF2-40B4-BE49-F238E27FC236}">
                <a16:creationId xmlns:a16="http://schemas.microsoft.com/office/drawing/2014/main" id="{10676D38-ADAD-2B29-2D6A-5C35CDA67E80}"/>
              </a:ext>
            </a:extLst>
          </p:cNvPr>
          <p:cNvGrpSpPr/>
          <p:nvPr/>
        </p:nvGrpSpPr>
        <p:grpSpPr>
          <a:xfrm>
            <a:off x="728076" y="1264668"/>
            <a:ext cx="10735848" cy="5067552"/>
            <a:chOff x="653698" y="1390681"/>
            <a:chExt cx="10735848" cy="5067552"/>
          </a:xfrm>
        </p:grpSpPr>
        <p:pic>
          <p:nvPicPr>
            <p:cNvPr id="5" name="Image 4" descr="Une image contenant texte, capture d’écran, affichage, diagramme&#10;&#10;Description générée automatiquement">
              <a:extLst>
                <a:ext uri="{FF2B5EF4-FFF2-40B4-BE49-F238E27FC236}">
                  <a16:creationId xmlns:a16="http://schemas.microsoft.com/office/drawing/2014/main" id="{B1D70701-3998-FD91-4AB8-1CA4008E7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724" y="1390681"/>
              <a:ext cx="2990868" cy="2524836"/>
            </a:xfrm>
            <a:prstGeom prst="rect">
              <a:avLst/>
            </a:prstGeom>
          </p:spPr>
        </p:pic>
        <p:pic>
          <p:nvPicPr>
            <p:cNvPr id="12" name="Image 11" descr="Une image contenant texte, capture d’écran, diagramme, Rectangle&#10;&#10;Description générée automatiquement">
              <a:extLst>
                <a:ext uri="{FF2B5EF4-FFF2-40B4-BE49-F238E27FC236}">
                  <a16:creationId xmlns:a16="http://schemas.microsoft.com/office/drawing/2014/main" id="{419F6358-1F07-ED50-07FF-98ADF1590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98" y="1390681"/>
              <a:ext cx="2990868" cy="2524835"/>
            </a:xfrm>
            <a:prstGeom prst="rect">
              <a:avLst/>
            </a:prstGeom>
          </p:spPr>
        </p:pic>
        <p:pic>
          <p:nvPicPr>
            <p:cNvPr id="17" name="Image 16" descr="Une image contenant texte, capture d’écran, diagramme, Tracé&#10;&#10;Description générée automatiquement">
              <a:extLst>
                <a:ext uri="{FF2B5EF4-FFF2-40B4-BE49-F238E27FC236}">
                  <a16:creationId xmlns:a16="http://schemas.microsoft.com/office/drawing/2014/main" id="{229C6E2F-6ABB-45C4-66E4-538927ECC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750" y="1390681"/>
              <a:ext cx="4487796" cy="2524835"/>
            </a:xfrm>
            <a:prstGeom prst="rect">
              <a:avLst/>
            </a:prstGeom>
          </p:spPr>
        </p:pic>
        <p:pic>
          <p:nvPicPr>
            <p:cNvPr id="19" name="Image 18" descr="Une image contenant texte, capture d’écran, diagramme, Rectangle&#10;&#10;Description générée automatiquement">
              <a:extLst>
                <a:ext uri="{FF2B5EF4-FFF2-40B4-BE49-F238E27FC236}">
                  <a16:creationId xmlns:a16="http://schemas.microsoft.com/office/drawing/2014/main" id="{9E9C4DAB-2362-E5B0-FE6B-19D2E000A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0774" y="3933398"/>
              <a:ext cx="4487796" cy="2524835"/>
            </a:xfrm>
            <a:prstGeom prst="rect">
              <a:avLst/>
            </a:prstGeom>
          </p:spPr>
        </p:pic>
      </p:grpSp>
      <p:sp>
        <p:nvSpPr>
          <p:cNvPr id="4" name="ZoneTexte 3">
            <a:extLst>
              <a:ext uri="{FF2B5EF4-FFF2-40B4-BE49-F238E27FC236}">
                <a16:creationId xmlns:a16="http://schemas.microsoft.com/office/drawing/2014/main" id="{BC78E049-D42A-57DD-F820-8B3CBC78A3B0}"/>
              </a:ext>
            </a:extLst>
          </p:cNvPr>
          <p:cNvSpPr txBox="1"/>
          <p:nvPr/>
        </p:nvSpPr>
        <p:spPr>
          <a:xfrm>
            <a:off x="971550" y="4230623"/>
            <a:ext cx="4555247" cy="1477328"/>
          </a:xfrm>
          <a:prstGeom prst="rect">
            <a:avLst/>
          </a:prstGeom>
          <a:noFill/>
        </p:spPr>
        <p:txBody>
          <a:bodyPr wrap="square" rtlCol="0">
            <a:spAutoFit/>
          </a:bodyPr>
          <a:lstStyle/>
          <a:p>
            <a:r>
              <a:rPr lang="fr-FR" dirty="0">
                <a:solidFill>
                  <a:schemeClr val="bg1"/>
                </a:solidFill>
              </a:rPr>
              <a:t>A</a:t>
            </a:r>
          </a:p>
          <a:p>
            <a:r>
              <a:rPr lang="fr-FR" dirty="0">
                <a:solidFill>
                  <a:schemeClr val="bg1"/>
                </a:solidFill>
              </a:rPr>
              <a:t>B</a:t>
            </a:r>
          </a:p>
          <a:p>
            <a:r>
              <a:rPr lang="fr-FR" dirty="0">
                <a:solidFill>
                  <a:schemeClr val="bg1"/>
                </a:solidFill>
              </a:rPr>
              <a:t>C</a:t>
            </a:r>
          </a:p>
          <a:p>
            <a:r>
              <a:rPr lang="fr-FR" dirty="0">
                <a:solidFill>
                  <a:schemeClr val="bg1"/>
                </a:solidFill>
              </a:rPr>
              <a:t>D</a:t>
            </a:r>
          </a:p>
          <a:p>
            <a:r>
              <a:rPr lang="fr-FR" dirty="0">
                <a:solidFill>
                  <a:schemeClr val="bg1"/>
                </a:solidFill>
              </a:rPr>
              <a:t>F</a:t>
            </a:r>
          </a:p>
        </p:txBody>
      </p:sp>
    </p:spTree>
    <p:extLst>
      <p:ext uri="{BB962C8B-B14F-4D97-AF65-F5344CB8AC3E}">
        <p14:creationId xmlns:p14="http://schemas.microsoft.com/office/powerpoint/2010/main" val="1528047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46002D4-236E-A810-7C0E-54D5B2D7FBB0}"/>
              </a:ext>
            </a:extLst>
          </p:cNvPr>
          <p:cNvSpPr txBox="1"/>
          <p:nvPr/>
        </p:nvSpPr>
        <p:spPr>
          <a:xfrm>
            <a:off x="818387" y="561594"/>
            <a:ext cx="4840224" cy="523220"/>
          </a:xfrm>
          <a:prstGeom prst="rect">
            <a:avLst/>
          </a:prstGeom>
          <a:noFill/>
        </p:spPr>
        <p:txBody>
          <a:bodyPr wrap="square" rtlCol="0">
            <a:spAutoFit/>
          </a:bodyPr>
          <a:lstStyle/>
          <a:p>
            <a:r>
              <a:rPr lang="fr-FR" sz="2800" b="1" u="sng" dirty="0">
                <a:solidFill>
                  <a:schemeClr val="bg1"/>
                </a:solidFill>
                <a:effectLst>
                  <a:outerShdw blurRad="38100" dist="38100" dir="2700000" algn="tl">
                    <a:srgbClr val="000000">
                      <a:alpha val="43137"/>
                    </a:srgbClr>
                  </a:outerShdw>
                </a:effectLst>
              </a:rPr>
              <a:t>CONTRAT DE MAINTENANCE</a:t>
            </a:r>
          </a:p>
        </p:txBody>
      </p:sp>
      <p:sp>
        <p:nvSpPr>
          <p:cNvPr id="4" name="Espace réservé du texte 3">
            <a:extLst>
              <a:ext uri="{FF2B5EF4-FFF2-40B4-BE49-F238E27FC236}">
                <a16:creationId xmlns:a16="http://schemas.microsoft.com/office/drawing/2014/main" id="{E96F183D-0ACD-FB15-2C8E-5B19B0D05DFF}"/>
              </a:ext>
            </a:extLst>
          </p:cNvPr>
          <p:cNvSpPr>
            <a:spLocks noGrp="1"/>
          </p:cNvSpPr>
          <p:nvPr>
            <p:ph type="body" sz="quarter" idx="11"/>
          </p:nvPr>
        </p:nvSpPr>
        <p:spPr>
          <a:xfrm>
            <a:off x="952498" y="2455584"/>
            <a:ext cx="3765805" cy="1551117"/>
          </a:xfrm>
        </p:spPr>
        <p:txBody>
          <a:bodyPr/>
          <a:lstStyle/>
          <a:p>
            <a:pPr marL="171450" indent="-171450">
              <a:buFont typeface="Arial" panose="020B0604020202020204" pitchFamily="34" charset="0"/>
              <a:buChar char="•"/>
            </a:pPr>
            <a:r>
              <a:rPr lang="fr-FR" sz="1200" dirty="0">
                <a:latin typeface="Calibri" panose="020F0502020204030204" pitchFamily="34" charset="0"/>
                <a:ea typeface="Calibri" panose="020F0502020204030204" pitchFamily="34" charset="0"/>
                <a:cs typeface="Calibri" panose="020F0502020204030204" pitchFamily="34" charset="0"/>
              </a:rPr>
              <a:t>Entrainement des clusters sur une année</a:t>
            </a:r>
          </a:p>
          <a:p>
            <a:pPr marL="171450" indent="-171450">
              <a:buFont typeface="Arial" panose="020B0604020202020204" pitchFamily="34" charset="0"/>
              <a:buChar char="•"/>
            </a:pPr>
            <a:r>
              <a:rPr lang="fr-FR" sz="1200" dirty="0">
                <a:latin typeface="Calibri" panose="020F0502020204030204" pitchFamily="34" charset="0"/>
                <a:ea typeface="Calibri" panose="020F0502020204030204" pitchFamily="34" charset="0"/>
                <a:cs typeface="Calibri" panose="020F0502020204030204" pitchFamily="34" charset="0"/>
              </a:rPr>
              <a:t>Jeu de validation  (Prédiction pour le mois suivant)</a:t>
            </a:r>
          </a:p>
          <a:p>
            <a:pPr marL="171450" indent="-171450">
              <a:buFont typeface="Arial" panose="020B0604020202020204" pitchFamily="34" charset="0"/>
              <a:buChar char="•"/>
            </a:pPr>
            <a:r>
              <a:rPr lang="fr-FR" sz="1200" dirty="0">
                <a:latin typeface="Calibri" panose="020F0502020204030204" pitchFamily="34" charset="0"/>
                <a:ea typeface="Calibri" panose="020F0502020204030204" pitchFamily="34" charset="0"/>
                <a:cs typeface="Calibri" panose="020F0502020204030204" pitchFamily="34" charset="0"/>
              </a:rPr>
              <a:t>Calcul du score ARI</a:t>
            </a:r>
          </a:p>
          <a:p>
            <a:pPr marL="171450" indent="-171450">
              <a:buFont typeface="Arial" panose="020B0604020202020204" pitchFamily="34" charset="0"/>
              <a:buChar char="•"/>
            </a:pPr>
            <a:r>
              <a:rPr lang="fr-FR" sz="1200" dirty="0">
                <a:latin typeface="Calibri" panose="020F0502020204030204" pitchFamily="34" charset="0"/>
                <a:ea typeface="Calibri" panose="020F0502020204030204" pitchFamily="34" charset="0"/>
                <a:cs typeface="Calibri" panose="020F0502020204030204" pitchFamily="34" charset="0"/>
              </a:rPr>
              <a:t>Répétition sur 14 mois</a:t>
            </a:r>
          </a:p>
          <a:p>
            <a:pPr marL="171450" indent="-171450">
              <a:buFont typeface="Arial" panose="020B0604020202020204" pitchFamily="34" charset="0"/>
              <a:buChar char="•"/>
            </a:pPr>
            <a:r>
              <a:rPr lang="fr-FR" sz="1200" dirty="0">
                <a:latin typeface="Calibri" panose="020F0502020204030204" pitchFamily="34" charset="0"/>
                <a:ea typeface="Calibri" panose="020F0502020204030204" pitchFamily="34" charset="0"/>
                <a:cs typeface="Calibri" panose="020F0502020204030204" pitchFamily="34" charset="0"/>
              </a:rPr>
              <a:t>Analyse des scores ARI</a:t>
            </a:r>
          </a:p>
        </p:txBody>
      </p:sp>
      <p:pic>
        <p:nvPicPr>
          <p:cNvPr id="10" name="Image 9" descr="Une image contenant ligne, texte, Tracé, diagramme&#10;&#10;Description générée automatiquement">
            <a:extLst>
              <a:ext uri="{FF2B5EF4-FFF2-40B4-BE49-F238E27FC236}">
                <a16:creationId xmlns:a16="http://schemas.microsoft.com/office/drawing/2014/main" id="{64BF28BD-9CEF-71BE-DAFF-99134D8A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729" y="2614080"/>
            <a:ext cx="5884772" cy="3360000"/>
          </a:xfrm>
          <a:prstGeom prst="rect">
            <a:avLst/>
          </a:prstGeom>
        </p:spPr>
      </p:pic>
      <p:sp>
        <p:nvSpPr>
          <p:cNvPr id="11" name="ZoneTexte 10">
            <a:extLst>
              <a:ext uri="{FF2B5EF4-FFF2-40B4-BE49-F238E27FC236}">
                <a16:creationId xmlns:a16="http://schemas.microsoft.com/office/drawing/2014/main" id="{F5B483B0-D980-DEB2-6565-BD40402C7C00}"/>
              </a:ext>
            </a:extLst>
          </p:cNvPr>
          <p:cNvSpPr txBox="1"/>
          <p:nvPr/>
        </p:nvSpPr>
        <p:spPr>
          <a:xfrm>
            <a:off x="952498" y="1402576"/>
            <a:ext cx="2412493" cy="338554"/>
          </a:xfrm>
          <a:prstGeom prst="rect">
            <a:avLst/>
          </a:prstGeom>
          <a:noFill/>
        </p:spPr>
        <p:txBody>
          <a:bodyPr wrap="square" rtlCol="0">
            <a:spAutoFit/>
          </a:bodyPr>
          <a:lstStyle/>
          <a:p>
            <a:r>
              <a:rPr lang="fr-FR" sz="1600" b="1" dirty="0">
                <a:solidFill>
                  <a:schemeClr val="bg1"/>
                </a:solidFill>
              </a:rPr>
              <a:t>Process :</a:t>
            </a:r>
          </a:p>
        </p:txBody>
      </p:sp>
      <p:sp>
        <p:nvSpPr>
          <p:cNvPr id="12" name="ZoneTexte 11">
            <a:extLst>
              <a:ext uri="{FF2B5EF4-FFF2-40B4-BE49-F238E27FC236}">
                <a16:creationId xmlns:a16="http://schemas.microsoft.com/office/drawing/2014/main" id="{0B6FF46C-1185-2896-693A-084E25649561}"/>
              </a:ext>
            </a:extLst>
          </p:cNvPr>
          <p:cNvSpPr txBox="1"/>
          <p:nvPr/>
        </p:nvSpPr>
        <p:spPr>
          <a:xfrm>
            <a:off x="6096000" y="1993919"/>
            <a:ext cx="4436365" cy="461665"/>
          </a:xfrm>
          <a:prstGeom prst="rect">
            <a:avLst/>
          </a:prstGeom>
          <a:noFill/>
        </p:spPr>
        <p:txBody>
          <a:bodyPr wrap="square" rtlCol="0">
            <a:spAutoFit/>
          </a:bodyPr>
          <a:lstStyle/>
          <a:p>
            <a:pPr algn="ctr"/>
            <a:r>
              <a:rPr lang="fr-FR" sz="12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Observation des performances du modèle de clustering sélectionné sur une période de 14 mois</a:t>
            </a:r>
          </a:p>
        </p:txBody>
      </p:sp>
      <p:pic>
        <p:nvPicPr>
          <p:cNvPr id="13" name="Image 12">
            <a:extLst>
              <a:ext uri="{FF2B5EF4-FFF2-40B4-BE49-F238E27FC236}">
                <a16:creationId xmlns:a16="http://schemas.microsoft.com/office/drawing/2014/main" id="{724AD653-0B77-A098-5095-C62BBFA24621}"/>
              </a:ext>
            </a:extLst>
          </p:cNvPr>
          <p:cNvPicPr>
            <a:picLocks noChangeAspect="1"/>
          </p:cNvPicPr>
          <p:nvPr/>
        </p:nvPicPr>
        <p:blipFill>
          <a:blip r:embed="rId4"/>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0603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0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EB1D7F-284F-6F46-99FA-EBB8ED69D7EA}"/>
              </a:ext>
            </a:extLst>
          </p:cNvPr>
          <p:cNvSpPr>
            <a:spLocks noGrp="1"/>
          </p:cNvSpPr>
          <p:nvPr>
            <p:ph type="title"/>
          </p:nvPr>
        </p:nvSpPr>
        <p:spPr>
          <a:xfrm>
            <a:off x="781142" y="866871"/>
            <a:ext cx="7532277" cy="610863"/>
          </a:xfrm>
        </p:spPr>
        <p:txBody>
          <a:bodyPr rtlCol="0">
            <a:normAutofit/>
          </a:bodyPr>
          <a:lstStyle/>
          <a:p>
            <a:pPr rtl="0"/>
            <a:r>
              <a:rPr lang="fr-FR" sz="3200" dirty="0">
                <a:effectLst>
                  <a:outerShdw blurRad="38100" dist="38100" dir="2700000" algn="tl">
                    <a:srgbClr val="000000">
                      <a:alpha val="43137"/>
                    </a:srgbClr>
                  </a:outerShdw>
                </a:effectLst>
              </a:rPr>
              <a:t>Pistes de recherche envisagées</a:t>
            </a:r>
          </a:p>
        </p:txBody>
      </p:sp>
      <p:sp>
        <p:nvSpPr>
          <p:cNvPr id="17" name="Espace réservé du numéro de diapositive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rtlCol="0"/>
          <a:lstStyle/>
          <a:p>
            <a:pPr rtl="0"/>
            <a:fld id="{294A09A9-5501-47C1-A89A-A340965A2BE2}" type="slidenum">
              <a:rPr lang="fr-FR" smtClean="0"/>
              <a:pPr rtl="0"/>
              <a:t>4</a:t>
            </a:fld>
            <a:endParaRPr lang="fr-FR"/>
          </a:p>
        </p:txBody>
      </p:sp>
      <p:cxnSp>
        <p:nvCxnSpPr>
          <p:cNvPr id="4" name="Connecteur droit 3">
            <a:extLst>
              <a:ext uri="{FF2B5EF4-FFF2-40B4-BE49-F238E27FC236}">
                <a16:creationId xmlns:a16="http://schemas.microsoft.com/office/drawing/2014/main" id="{5BCB8425-336D-F2C7-CD61-378098E55A32}"/>
              </a:ext>
            </a:extLst>
          </p:cNvPr>
          <p:cNvCxnSpPr/>
          <p:nvPr/>
        </p:nvCxnSpPr>
        <p:spPr>
          <a:xfrm>
            <a:off x="1134710" y="1682496"/>
            <a:ext cx="5398270" cy="0"/>
          </a:xfrm>
          <a:prstGeom prst="line">
            <a:avLst/>
          </a:prstGeom>
        </p:spPr>
        <p:style>
          <a:lnRef idx="3">
            <a:schemeClr val="accent6"/>
          </a:lnRef>
          <a:fillRef idx="0">
            <a:schemeClr val="accent6"/>
          </a:fillRef>
          <a:effectRef idx="2">
            <a:schemeClr val="accent6"/>
          </a:effectRef>
          <a:fontRef idx="minor">
            <a:schemeClr val="tx1"/>
          </a:fontRef>
        </p:style>
      </p:cxnSp>
      <p:sp>
        <p:nvSpPr>
          <p:cNvPr id="44" name="Espace réservé de la date 12">
            <a:extLst>
              <a:ext uri="{FF2B5EF4-FFF2-40B4-BE49-F238E27FC236}">
                <a16:creationId xmlns:a16="http://schemas.microsoft.com/office/drawing/2014/main" id="{0771F8BA-A9A0-3484-963E-7574457B853E}"/>
              </a:ext>
            </a:extLst>
          </p:cNvPr>
          <p:cNvSpPr txBox="1">
            <a:spLocks/>
          </p:cNvSpPr>
          <p:nvPr/>
        </p:nvSpPr>
        <p:spPr>
          <a:xfrm>
            <a:off x="9539224" y="6401564"/>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Franklin Gothic Book"/>
                <a:ea typeface="+mn-ea"/>
                <a:cs typeface="+mn-cs"/>
              </a:rPr>
              <a:t>Mai 2025</a:t>
            </a:r>
            <a:endParaRPr kumimoji="0" lang="fr-FR" sz="1100" b="0"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45" name="Image 44">
            <a:extLst>
              <a:ext uri="{FF2B5EF4-FFF2-40B4-BE49-F238E27FC236}">
                <a16:creationId xmlns:a16="http://schemas.microsoft.com/office/drawing/2014/main" id="{CE81F987-7501-E81C-4E65-DB9A31F1196B}"/>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sp>
        <p:nvSpPr>
          <p:cNvPr id="54" name="ZoneTexte 53">
            <a:extLst>
              <a:ext uri="{FF2B5EF4-FFF2-40B4-BE49-F238E27FC236}">
                <a16:creationId xmlns:a16="http://schemas.microsoft.com/office/drawing/2014/main" id="{FC8C3D00-5A29-DD56-2523-6877A053088E}"/>
              </a:ext>
            </a:extLst>
          </p:cNvPr>
          <p:cNvSpPr txBox="1"/>
          <p:nvPr/>
        </p:nvSpPr>
        <p:spPr>
          <a:xfrm>
            <a:off x="1134710" y="1982688"/>
            <a:ext cx="6200652" cy="1582421"/>
          </a:xfrm>
          <a:prstGeom prst="rect">
            <a:avLst/>
          </a:prstGeom>
          <a:noFill/>
        </p:spPr>
        <p:txBody>
          <a:bodyPr wrap="square" rtlCol="0">
            <a:spAutoFit/>
          </a:bodyPr>
          <a:lstStyle/>
          <a:p>
            <a:pPr marL="268288" indent="-268288">
              <a:lnSpc>
                <a:spcPct val="150000"/>
              </a:lnSpc>
              <a:buFont typeface="Wingdings" panose="05000000000000000000" pitchFamily="2" charset="2"/>
              <a:buChar char="Ø"/>
            </a:pPr>
            <a:r>
              <a:rPr lang="fr-FR" sz="1400" dirty="0">
                <a:solidFill>
                  <a:schemeClr val="bg1"/>
                </a:solidFill>
                <a:latin typeface="Candara (Corps)"/>
              </a:rPr>
              <a:t>Exploration des données et choix de </a:t>
            </a:r>
            <a:r>
              <a:rPr lang="fr-FR" sz="1400" dirty="0" err="1">
                <a:solidFill>
                  <a:schemeClr val="bg1"/>
                </a:solidFill>
                <a:latin typeface="Candara (Corps)"/>
              </a:rPr>
              <a:t>features</a:t>
            </a:r>
            <a:r>
              <a:rPr lang="fr-FR" sz="1400" dirty="0">
                <a:solidFill>
                  <a:schemeClr val="bg1"/>
                </a:solidFill>
                <a:latin typeface="Candara (Corps)"/>
              </a:rPr>
              <a:t> adaptées</a:t>
            </a:r>
          </a:p>
          <a:p>
            <a:pPr>
              <a:lnSpc>
                <a:spcPct val="150000"/>
              </a:lnSpc>
            </a:pPr>
            <a:endParaRPr lang="fr-FR" sz="500" dirty="0">
              <a:solidFill>
                <a:schemeClr val="bg1"/>
              </a:solidFill>
              <a:latin typeface="Candara (Corps)"/>
            </a:endParaRPr>
          </a:p>
          <a:p>
            <a:pPr marL="268288" indent="-268288">
              <a:lnSpc>
                <a:spcPct val="150000"/>
              </a:lnSpc>
              <a:buFont typeface="Wingdings" panose="05000000000000000000" pitchFamily="2" charset="2"/>
              <a:buChar char="Ø"/>
            </a:pPr>
            <a:r>
              <a:rPr lang="fr-FR" sz="1400" dirty="0">
                <a:solidFill>
                  <a:schemeClr val="bg1"/>
                </a:solidFill>
                <a:latin typeface="Candara (Corps)"/>
              </a:rPr>
              <a:t>Problème de classification non supervisée</a:t>
            </a:r>
          </a:p>
          <a:p>
            <a:pPr marL="171450" indent="-171450">
              <a:lnSpc>
                <a:spcPct val="150000"/>
              </a:lnSpc>
              <a:buFont typeface="Wingdings" panose="05000000000000000000" pitchFamily="2" charset="2"/>
              <a:buChar char="Ø"/>
            </a:pPr>
            <a:endParaRPr lang="fr-FR" sz="500" dirty="0">
              <a:solidFill>
                <a:schemeClr val="bg1"/>
              </a:solidFill>
              <a:latin typeface="Candara (Corps)"/>
            </a:endParaRPr>
          </a:p>
          <a:p>
            <a:pPr marL="268288" indent="-268288">
              <a:lnSpc>
                <a:spcPct val="150000"/>
              </a:lnSpc>
              <a:buFont typeface="Wingdings" panose="05000000000000000000" pitchFamily="2" charset="2"/>
              <a:buChar char="Ø"/>
            </a:pPr>
            <a:r>
              <a:rPr lang="fr-FR" sz="1400" dirty="0">
                <a:solidFill>
                  <a:schemeClr val="bg1"/>
                </a:solidFill>
                <a:latin typeface="Candara (Corps)"/>
              </a:rPr>
              <a:t>Les clusters devront être explicables et réutilisables pour des campagnes de communications</a:t>
            </a:r>
          </a:p>
        </p:txBody>
      </p:sp>
      <p:grpSp>
        <p:nvGrpSpPr>
          <p:cNvPr id="61" name="Groupe 60">
            <a:extLst>
              <a:ext uri="{FF2B5EF4-FFF2-40B4-BE49-F238E27FC236}">
                <a16:creationId xmlns:a16="http://schemas.microsoft.com/office/drawing/2014/main" id="{4750B9DE-B321-81F6-FBBB-271CCB3F9C50}"/>
              </a:ext>
            </a:extLst>
          </p:cNvPr>
          <p:cNvGrpSpPr/>
          <p:nvPr/>
        </p:nvGrpSpPr>
        <p:grpSpPr>
          <a:xfrm>
            <a:off x="1371727" y="3917663"/>
            <a:ext cx="9812147" cy="2265796"/>
            <a:chOff x="1371727" y="3917663"/>
            <a:chExt cx="9812147" cy="2265796"/>
          </a:xfrm>
        </p:grpSpPr>
        <p:grpSp>
          <p:nvGrpSpPr>
            <p:cNvPr id="53" name="Groupe 52">
              <a:extLst>
                <a:ext uri="{FF2B5EF4-FFF2-40B4-BE49-F238E27FC236}">
                  <a16:creationId xmlns:a16="http://schemas.microsoft.com/office/drawing/2014/main" id="{BC648ED9-195B-3651-B8FF-22BB8CD360EE}"/>
                </a:ext>
              </a:extLst>
            </p:cNvPr>
            <p:cNvGrpSpPr/>
            <p:nvPr/>
          </p:nvGrpSpPr>
          <p:grpSpPr>
            <a:xfrm>
              <a:off x="1371727" y="3917663"/>
              <a:ext cx="9812147" cy="1215008"/>
              <a:chOff x="1377696" y="3709415"/>
              <a:chExt cx="9812147" cy="1215008"/>
            </a:xfrm>
          </p:grpSpPr>
          <p:sp>
            <p:nvSpPr>
              <p:cNvPr id="49" name="Rectangle : coins arrondis 48">
                <a:extLst>
                  <a:ext uri="{FF2B5EF4-FFF2-40B4-BE49-F238E27FC236}">
                    <a16:creationId xmlns:a16="http://schemas.microsoft.com/office/drawing/2014/main" id="{4258EC12-0E63-BE6B-EB30-2B02E0B6B0E6}"/>
                  </a:ext>
                </a:extLst>
              </p:cNvPr>
              <p:cNvSpPr/>
              <p:nvPr/>
            </p:nvSpPr>
            <p:spPr>
              <a:xfrm>
                <a:off x="1377696" y="3720470"/>
                <a:ext cx="2028698" cy="12039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err="1"/>
                  <a:t>Feature</a:t>
                </a:r>
                <a:r>
                  <a:rPr lang="fr-FR" b="1" dirty="0"/>
                  <a:t> engineering</a:t>
                </a:r>
              </a:p>
            </p:txBody>
          </p:sp>
          <p:sp>
            <p:nvSpPr>
              <p:cNvPr id="50" name="Rectangle : coins arrondis 49">
                <a:extLst>
                  <a:ext uri="{FF2B5EF4-FFF2-40B4-BE49-F238E27FC236}">
                    <a16:creationId xmlns:a16="http://schemas.microsoft.com/office/drawing/2014/main" id="{4FD3C1E7-445F-593D-C564-C5862A9A93C8}"/>
                  </a:ext>
                </a:extLst>
              </p:cNvPr>
              <p:cNvSpPr/>
              <p:nvPr/>
            </p:nvSpPr>
            <p:spPr>
              <a:xfrm>
                <a:off x="3972179" y="3720470"/>
                <a:ext cx="2028698" cy="12039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a:t>Classification non supervisée</a:t>
                </a:r>
              </a:p>
            </p:txBody>
          </p:sp>
          <p:sp>
            <p:nvSpPr>
              <p:cNvPr id="51" name="Rectangle : coins arrondis 50">
                <a:extLst>
                  <a:ext uri="{FF2B5EF4-FFF2-40B4-BE49-F238E27FC236}">
                    <a16:creationId xmlns:a16="http://schemas.microsoft.com/office/drawing/2014/main" id="{8C02AB9A-FFCD-5CDF-F6AB-31D7CE9DB0D9}"/>
                  </a:ext>
                </a:extLst>
              </p:cNvPr>
              <p:cNvSpPr/>
              <p:nvPr/>
            </p:nvSpPr>
            <p:spPr>
              <a:xfrm>
                <a:off x="6566662" y="3709415"/>
                <a:ext cx="2028698" cy="12039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a:t>Comparaison des résultats et choix d’un modèle</a:t>
                </a:r>
              </a:p>
            </p:txBody>
          </p:sp>
          <p:sp>
            <p:nvSpPr>
              <p:cNvPr id="52" name="Rectangle : coins arrondis 51">
                <a:extLst>
                  <a:ext uri="{FF2B5EF4-FFF2-40B4-BE49-F238E27FC236}">
                    <a16:creationId xmlns:a16="http://schemas.microsoft.com/office/drawing/2014/main" id="{A37E346A-496A-93F9-6BFB-7F695BECC77E}"/>
                  </a:ext>
                </a:extLst>
              </p:cNvPr>
              <p:cNvSpPr/>
              <p:nvPr/>
            </p:nvSpPr>
            <p:spPr>
              <a:xfrm>
                <a:off x="9161145" y="3709415"/>
                <a:ext cx="2028698" cy="12039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a:t>Descriptions des clusters</a:t>
                </a:r>
              </a:p>
            </p:txBody>
          </p:sp>
        </p:grpSp>
        <p:sp>
          <p:nvSpPr>
            <p:cNvPr id="55" name="Flèche : droite 54">
              <a:extLst>
                <a:ext uri="{FF2B5EF4-FFF2-40B4-BE49-F238E27FC236}">
                  <a16:creationId xmlns:a16="http://schemas.microsoft.com/office/drawing/2014/main" id="{B488AFC2-AA2D-2080-C485-D84744240EA7}"/>
                </a:ext>
              </a:extLst>
            </p:cNvPr>
            <p:cNvSpPr/>
            <p:nvPr/>
          </p:nvSpPr>
          <p:spPr>
            <a:xfrm>
              <a:off x="3535680" y="4437888"/>
              <a:ext cx="304800" cy="304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Flèche : droite 55">
              <a:extLst>
                <a:ext uri="{FF2B5EF4-FFF2-40B4-BE49-F238E27FC236}">
                  <a16:creationId xmlns:a16="http://schemas.microsoft.com/office/drawing/2014/main" id="{4A780661-B109-F9B7-55FD-80CF32FFF70F}"/>
                </a:ext>
              </a:extLst>
            </p:cNvPr>
            <p:cNvSpPr/>
            <p:nvPr/>
          </p:nvSpPr>
          <p:spPr>
            <a:xfrm>
              <a:off x="6120638" y="4437875"/>
              <a:ext cx="304800" cy="304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Flèche : droite 56">
              <a:extLst>
                <a:ext uri="{FF2B5EF4-FFF2-40B4-BE49-F238E27FC236}">
                  <a16:creationId xmlns:a16="http://schemas.microsoft.com/office/drawing/2014/main" id="{0F92CDA3-199E-78E8-A285-26D16E88FA1F}"/>
                </a:ext>
              </a:extLst>
            </p:cNvPr>
            <p:cNvSpPr/>
            <p:nvPr/>
          </p:nvSpPr>
          <p:spPr>
            <a:xfrm>
              <a:off x="8719883" y="4378281"/>
              <a:ext cx="304800" cy="304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 courbe vers le bas 57">
              <a:extLst>
                <a:ext uri="{FF2B5EF4-FFF2-40B4-BE49-F238E27FC236}">
                  <a16:creationId xmlns:a16="http://schemas.microsoft.com/office/drawing/2014/main" id="{41ED3568-A65B-884F-0281-98237B41630C}"/>
                </a:ext>
              </a:extLst>
            </p:cNvPr>
            <p:cNvSpPr/>
            <p:nvPr/>
          </p:nvSpPr>
          <p:spPr>
            <a:xfrm rot="10800000">
              <a:off x="3017330" y="5310665"/>
              <a:ext cx="2028699" cy="389957"/>
            </a:xfrm>
            <a:prstGeom prst="curvedDownArrow">
              <a:avLst>
                <a:gd name="adj1" fmla="val 0"/>
                <a:gd name="adj2" fmla="val 79775"/>
                <a:gd name="adj3" fmla="val 37343"/>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59" name="Flèche : courbe vers le bas 58">
              <a:extLst>
                <a:ext uri="{FF2B5EF4-FFF2-40B4-BE49-F238E27FC236}">
                  <a16:creationId xmlns:a16="http://schemas.microsoft.com/office/drawing/2014/main" id="{7BDF1419-325D-11D6-F074-BBB6033D4693}"/>
                </a:ext>
              </a:extLst>
            </p:cNvPr>
            <p:cNvSpPr/>
            <p:nvPr/>
          </p:nvSpPr>
          <p:spPr>
            <a:xfrm rot="10800000">
              <a:off x="2487168" y="5310667"/>
              <a:ext cx="5101878" cy="608074"/>
            </a:xfrm>
            <a:prstGeom prst="curvedDownArrow">
              <a:avLst>
                <a:gd name="adj1" fmla="val 0"/>
                <a:gd name="adj2" fmla="val 55344"/>
                <a:gd name="adj3" fmla="val 26277"/>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Flèche : courbe vers le bas 59">
              <a:extLst>
                <a:ext uri="{FF2B5EF4-FFF2-40B4-BE49-F238E27FC236}">
                  <a16:creationId xmlns:a16="http://schemas.microsoft.com/office/drawing/2014/main" id="{45B537A1-58B7-B4EA-749A-35889C0F5A0A}"/>
                </a:ext>
              </a:extLst>
            </p:cNvPr>
            <p:cNvSpPr/>
            <p:nvPr/>
          </p:nvSpPr>
          <p:spPr>
            <a:xfrm rot="10800000">
              <a:off x="2133600" y="5321720"/>
              <a:ext cx="8014310" cy="861739"/>
            </a:xfrm>
            <a:prstGeom prst="curvedDownArrow">
              <a:avLst>
                <a:gd name="adj1" fmla="val 0"/>
                <a:gd name="adj2" fmla="val 36852"/>
                <a:gd name="adj3" fmla="val 20618"/>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8884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Espace réservé d’image 19" descr="Gros plan en noir et blanc d’une jeune pousse">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re 1">
            <a:extLst>
              <a:ext uri="{FF2B5EF4-FFF2-40B4-BE49-F238E27FC236}">
                <a16:creationId xmlns:a16="http://schemas.microsoft.com/office/drawing/2014/main" id="{A8704A28-E62C-2E4A-A2A4-AD85CB6126A2}"/>
              </a:ext>
            </a:extLst>
          </p:cNvPr>
          <p:cNvSpPr>
            <a:spLocks noGrp="1"/>
          </p:cNvSpPr>
          <p:nvPr>
            <p:ph type="title"/>
          </p:nvPr>
        </p:nvSpPr>
        <p:spPr>
          <a:xfrm>
            <a:off x="7095745" y="2649657"/>
            <a:ext cx="4450079" cy="1006643"/>
          </a:xfrm>
        </p:spPr>
        <p:txBody>
          <a:bodyPr rtlCol="0">
            <a:normAutofit fontScale="90000"/>
          </a:bodyPr>
          <a:lstStyle/>
          <a:p>
            <a:pPr rtl="0"/>
            <a:r>
              <a:rPr lang="fr-FR" dirty="0">
                <a:effectLst>
                  <a:outerShdw blurRad="38100" dist="38100" dir="2700000" algn="tl">
                    <a:srgbClr val="000000">
                      <a:alpha val="43137"/>
                    </a:srgbClr>
                  </a:outerShdw>
                </a:effectLst>
              </a:rPr>
              <a:t>Préparation du jeu de données</a:t>
            </a:r>
          </a:p>
        </p:txBody>
      </p:sp>
      <p:cxnSp>
        <p:nvCxnSpPr>
          <p:cNvPr id="6" name="Connecteur droit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ECEF40E4-B763-6575-11AB-FE70CC83C6CE}"/>
              </a:ext>
            </a:extLst>
          </p:cNvPr>
          <p:cNvSpPr txBox="1"/>
          <p:nvPr/>
        </p:nvSpPr>
        <p:spPr>
          <a:xfrm>
            <a:off x="7095745" y="4340352"/>
            <a:ext cx="3584447" cy="1015663"/>
          </a:xfrm>
          <a:prstGeom prst="rect">
            <a:avLst/>
          </a:prstGeom>
          <a:noFill/>
        </p:spPr>
        <p:txBody>
          <a:bodyPr wrap="square" rtlCol="0">
            <a:spAutoFit/>
          </a:bodyPr>
          <a:lstStyle/>
          <a:p>
            <a:pPr marL="342900" indent="-342900">
              <a:buFont typeface="Arial" panose="020B0604020202020204" pitchFamily="34" charset="0"/>
              <a:buChar char="•"/>
            </a:pPr>
            <a:r>
              <a:rPr lang="fr-FR" sz="2000" b="1" dirty="0" err="1"/>
              <a:t>Feature</a:t>
            </a:r>
            <a:r>
              <a:rPr lang="fr-FR" sz="2000" b="1" dirty="0"/>
              <a:t> engineering</a:t>
            </a:r>
          </a:p>
          <a:p>
            <a:endParaRPr lang="fr-FR" sz="2000" b="1" dirty="0"/>
          </a:p>
          <a:p>
            <a:pPr marL="342900" indent="-342900">
              <a:buFont typeface="Arial" panose="020B0604020202020204" pitchFamily="34" charset="0"/>
              <a:buChar char="•"/>
            </a:pPr>
            <a:r>
              <a:rPr lang="fr-FR" sz="2000" b="1" dirty="0"/>
              <a:t>Exploration</a:t>
            </a:r>
          </a:p>
        </p:txBody>
      </p:sp>
    </p:spTree>
    <p:extLst>
      <p:ext uri="{BB962C8B-B14F-4D97-AF65-F5344CB8AC3E}">
        <p14:creationId xmlns:p14="http://schemas.microsoft.com/office/powerpoint/2010/main" val="210546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122DF8-59D4-D94D-8ED9-F2F319899DBF}"/>
              </a:ext>
            </a:extLst>
          </p:cNvPr>
          <p:cNvSpPr>
            <a:spLocks noGrp="1"/>
          </p:cNvSpPr>
          <p:nvPr>
            <p:ph type="title"/>
          </p:nvPr>
        </p:nvSpPr>
        <p:spPr>
          <a:xfrm>
            <a:off x="849723" y="378745"/>
            <a:ext cx="5392644" cy="610863"/>
          </a:xfrm>
        </p:spPr>
        <p:txBody>
          <a:bodyPr rtlCol="0">
            <a:normAutofit fontScale="90000"/>
          </a:bodyPr>
          <a:lstStyle/>
          <a:p>
            <a:pPr rtl="0"/>
            <a:r>
              <a:rPr lang="fr-FR" dirty="0" err="1">
                <a:effectLst>
                  <a:outerShdw blurRad="38100" dist="38100" dir="2700000" algn="tl">
                    <a:srgbClr val="000000">
                      <a:alpha val="43137"/>
                    </a:srgbClr>
                  </a:outerShdw>
                </a:effectLst>
              </a:rPr>
              <a:t>Features</a:t>
            </a:r>
            <a:r>
              <a:rPr lang="fr-FR" dirty="0">
                <a:effectLst>
                  <a:outerShdw blurRad="38100" dist="38100" dir="2700000" algn="tl">
                    <a:srgbClr val="000000">
                      <a:alpha val="43137"/>
                    </a:srgbClr>
                  </a:outerShdw>
                </a:effectLst>
              </a:rPr>
              <a:t> engineering</a:t>
            </a:r>
          </a:p>
        </p:txBody>
      </p:sp>
      <p:sp>
        <p:nvSpPr>
          <p:cNvPr id="45" name="Espace réservé du texte 44">
            <a:extLst>
              <a:ext uri="{FF2B5EF4-FFF2-40B4-BE49-F238E27FC236}">
                <a16:creationId xmlns:a16="http://schemas.microsoft.com/office/drawing/2014/main" id="{803A1E73-C790-447A-974F-B3ADB50149F7}"/>
              </a:ext>
            </a:extLst>
          </p:cNvPr>
          <p:cNvSpPr>
            <a:spLocks noGrp="1"/>
          </p:cNvSpPr>
          <p:nvPr>
            <p:ph type="body" sz="quarter" idx="12"/>
          </p:nvPr>
        </p:nvSpPr>
        <p:spPr>
          <a:xfrm>
            <a:off x="971550" y="2101419"/>
            <a:ext cx="6636258" cy="737771"/>
          </a:xfrm>
        </p:spPr>
        <p:txBody>
          <a:bodyPr rtlCol="0"/>
          <a:lstStyle/>
          <a:p>
            <a:pPr marL="285750" indent="-285750" rtl="0">
              <a:buFont typeface="Wingdings" panose="05000000000000000000" pitchFamily="2" charset="2"/>
              <a:buChar char="Ø"/>
            </a:pPr>
            <a:r>
              <a:rPr lang="fr-FR" sz="1400" dirty="0"/>
              <a:t>Présence d’informations manquantes dans des variables non essentielles</a:t>
            </a:r>
          </a:p>
          <a:p>
            <a:pPr marL="285750" indent="-285750" rtl="0">
              <a:buFont typeface="Wingdings" panose="05000000000000000000" pitchFamily="2" charset="2"/>
              <a:buChar char="Ø"/>
            </a:pPr>
            <a:r>
              <a:rPr lang="fr-FR" sz="1400" dirty="0"/>
              <a:t>Absence de détection de données dupliquées dans les ensembles de données</a:t>
            </a:r>
          </a:p>
        </p:txBody>
      </p:sp>
      <p:sp>
        <p:nvSpPr>
          <p:cNvPr id="44" name="Espace réservé du texte 43">
            <a:extLst>
              <a:ext uri="{FF2B5EF4-FFF2-40B4-BE49-F238E27FC236}">
                <a16:creationId xmlns:a16="http://schemas.microsoft.com/office/drawing/2014/main" id="{906E4DF9-127F-4650-8BAA-2521A37885B0}"/>
              </a:ext>
            </a:extLst>
          </p:cNvPr>
          <p:cNvSpPr>
            <a:spLocks noGrp="1"/>
          </p:cNvSpPr>
          <p:nvPr>
            <p:ph type="body" sz="quarter" idx="10"/>
          </p:nvPr>
        </p:nvSpPr>
        <p:spPr>
          <a:xfrm>
            <a:off x="1267968" y="2839190"/>
            <a:ext cx="4584318" cy="606777"/>
          </a:xfrm>
        </p:spPr>
        <p:txBody>
          <a:bodyPr rtlCol="0"/>
          <a:lstStyle/>
          <a:p>
            <a:pPr rtl="0"/>
            <a:r>
              <a:rPr lang="fr-FR" sz="1350" u="sng" dirty="0"/>
              <a:t>Action entreprise:</a:t>
            </a:r>
          </a:p>
          <a:p>
            <a:pPr rtl="0"/>
            <a:r>
              <a:rPr lang="fr-FR" sz="1350" dirty="0"/>
              <a:t>	</a:t>
            </a:r>
            <a:r>
              <a:rPr lang="fr-FR" sz="1350" b="1" dirty="0">
                <a:solidFill>
                  <a:srgbClr val="FF0000"/>
                </a:solidFill>
              </a:rPr>
              <a:t>Evaluation de l’importance de ces variables</a:t>
            </a:r>
          </a:p>
        </p:txBody>
      </p:sp>
      <p:sp>
        <p:nvSpPr>
          <p:cNvPr id="5" name="Espace réservé du numéro de diapositive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rtlCol="0"/>
          <a:lstStyle/>
          <a:p>
            <a:pPr rtl="0"/>
            <a:fld id="{294A09A9-5501-47C1-A89A-A340965A2BE2}" type="slidenum">
              <a:rPr lang="fr-FR" smtClean="0"/>
              <a:pPr rtl="0"/>
              <a:t>6</a:t>
            </a:fld>
            <a:endParaRPr lang="fr-FR"/>
          </a:p>
        </p:txBody>
      </p:sp>
      <p:sp>
        <p:nvSpPr>
          <p:cNvPr id="6" name="ZoneTexte 5">
            <a:extLst>
              <a:ext uri="{FF2B5EF4-FFF2-40B4-BE49-F238E27FC236}">
                <a16:creationId xmlns:a16="http://schemas.microsoft.com/office/drawing/2014/main" id="{FA589454-A4AB-D529-0C4E-9239AB938E7F}"/>
              </a:ext>
            </a:extLst>
          </p:cNvPr>
          <p:cNvSpPr txBox="1"/>
          <p:nvPr/>
        </p:nvSpPr>
        <p:spPr>
          <a:xfrm>
            <a:off x="971550" y="1017103"/>
            <a:ext cx="8282178"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solidFill>
                  <a:schemeClr val="bg1"/>
                </a:solidFill>
                <a:latin typeface="Calibri" panose="020F0502020204030204" pitchFamily="34" charset="0"/>
                <a:ea typeface="Calibri" panose="020F0502020204030204" pitchFamily="34" charset="0"/>
                <a:cs typeface="Calibri" panose="020F0502020204030204" pitchFamily="34" charset="0"/>
              </a:rPr>
              <a:t>Données réparties en 9 tables : </a:t>
            </a:r>
          </a:p>
        </p:txBody>
      </p:sp>
      <p:sp>
        <p:nvSpPr>
          <p:cNvPr id="7" name="ZoneTexte 6">
            <a:extLst>
              <a:ext uri="{FF2B5EF4-FFF2-40B4-BE49-F238E27FC236}">
                <a16:creationId xmlns:a16="http://schemas.microsoft.com/office/drawing/2014/main" id="{3F1E698F-9A1B-BD64-F584-5E55EDCFCBC7}"/>
              </a:ext>
            </a:extLst>
          </p:cNvPr>
          <p:cNvSpPr txBox="1"/>
          <p:nvPr/>
        </p:nvSpPr>
        <p:spPr>
          <a:xfrm>
            <a:off x="1072896" y="1441424"/>
            <a:ext cx="9180576" cy="338554"/>
          </a:xfrm>
          <a:prstGeom prst="rect">
            <a:avLst/>
          </a:prstGeom>
          <a:noFill/>
        </p:spPr>
        <p:txBody>
          <a:bodyPr wrap="square" rtlCol="0">
            <a:spAutoFit/>
          </a:bodyPr>
          <a:lstStyle/>
          <a:p>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Clients / </a:t>
            </a:r>
            <a:r>
              <a:rPr lang="fr-FR"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geolocalisation</a:t>
            </a: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 / commandes / paiements / produits / vendeurs / traduction des catégories produits</a:t>
            </a:r>
          </a:p>
        </p:txBody>
      </p:sp>
      <p:sp>
        <p:nvSpPr>
          <p:cNvPr id="59" name="Rectangle 58">
            <a:extLst>
              <a:ext uri="{FF2B5EF4-FFF2-40B4-BE49-F238E27FC236}">
                <a16:creationId xmlns:a16="http://schemas.microsoft.com/office/drawing/2014/main" id="{7809E418-608C-94DA-FD4F-A36901C80F45}"/>
              </a:ext>
            </a:extLst>
          </p:cNvPr>
          <p:cNvSpPr/>
          <p:nvPr/>
        </p:nvSpPr>
        <p:spPr>
          <a:xfrm>
            <a:off x="1748882" y="4754880"/>
            <a:ext cx="2556418" cy="1966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36A80C16-8B7C-51CB-C7CD-9AF16A5736A7}"/>
              </a:ext>
            </a:extLst>
          </p:cNvPr>
          <p:cNvSpPr/>
          <p:nvPr/>
        </p:nvSpPr>
        <p:spPr>
          <a:xfrm>
            <a:off x="1748882" y="5041329"/>
            <a:ext cx="2556418" cy="24868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space réservé de la date 12">
            <a:extLst>
              <a:ext uri="{FF2B5EF4-FFF2-40B4-BE49-F238E27FC236}">
                <a16:creationId xmlns:a16="http://schemas.microsoft.com/office/drawing/2014/main" id="{36B10090-F2ED-7A15-AA20-88898F1C24F6}"/>
              </a:ext>
            </a:extLst>
          </p:cNvPr>
          <p:cNvSpPr txBox="1">
            <a:spLocks/>
          </p:cNvSpPr>
          <p:nvPr/>
        </p:nvSpPr>
        <p:spPr>
          <a:xfrm>
            <a:off x="9539224" y="6401564"/>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Franklin Gothic Book"/>
                <a:ea typeface="+mn-ea"/>
                <a:cs typeface="+mn-cs"/>
              </a:rPr>
              <a:t>Mai 2025</a:t>
            </a:r>
            <a:endParaRPr kumimoji="0" lang="fr-FR" sz="1100" b="0"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66" name="Image 65">
            <a:extLst>
              <a:ext uri="{FF2B5EF4-FFF2-40B4-BE49-F238E27FC236}">
                <a16:creationId xmlns:a16="http://schemas.microsoft.com/office/drawing/2014/main" id="{D70C6430-6348-0EC1-91DA-0AC28754FAB7}"/>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grpSp>
        <p:nvGrpSpPr>
          <p:cNvPr id="71" name="Groupe 70">
            <a:extLst>
              <a:ext uri="{FF2B5EF4-FFF2-40B4-BE49-F238E27FC236}">
                <a16:creationId xmlns:a16="http://schemas.microsoft.com/office/drawing/2014/main" id="{901D7C5E-385D-8CFF-4F4B-571155580A0F}"/>
              </a:ext>
            </a:extLst>
          </p:cNvPr>
          <p:cNvGrpSpPr/>
          <p:nvPr/>
        </p:nvGrpSpPr>
        <p:grpSpPr>
          <a:xfrm>
            <a:off x="1748882" y="3005730"/>
            <a:ext cx="9039584" cy="3574141"/>
            <a:chOff x="1748882" y="3005730"/>
            <a:chExt cx="9039584" cy="3574141"/>
          </a:xfrm>
        </p:grpSpPr>
        <p:grpSp>
          <p:nvGrpSpPr>
            <p:cNvPr id="68" name="Groupe 67">
              <a:extLst>
                <a:ext uri="{FF2B5EF4-FFF2-40B4-BE49-F238E27FC236}">
                  <a16:creationId xmlns:a16="http://schemas.microsoft.com/office/drawing/2014/main" id="{7312283A-8500-CF8F-08DE-50B3676B97AF}"/>
                </a:ext>
              </a:extLst>
            </p:cNvPr>
            <p:cNvGrpSpPr/>
            <p:nvPr/>
          </p:nvGrpSpPr>
          <p:grpSpPr>
            <a:xfrm>
              <a:off x="1748882" y="3005730"/>
              <a:ext cx="9039584" cy="3574141"/>
              <a:chOff x="1748882" y="3005730"/>
              <a:chExt cx="9039584" cy="3574141"/>
            </a:xfrm>
          </p:grpSpPr>
          <p:pic>
            <p:nvPicPr>
              <p:cNvPr id="19" name="Image 18">
                <a:extLst>
                  <a:ext uri="{FF2B5EF4-FFF2-40B4-BE49-F238E27FC236}">
                    <a16:creationId xmlns:a16="http://schemas.microsoft.com/office/drawing/2014/main" id="{CD64D151-3079-B654-4A6B-C64A856FE98A}"/>
                  </a:ext>
                </a:extLst>
              </p:cNvPr>
              <p:cNvPicPr>
                <a:picLocks noChangeAspect="1"/>
              </p:cNvPicPr>
              <p:nvPr/>
            </p:nvPicPr>
            <p:blipFill>
              <a:blip r:embed="rId4"/>
              <a:stretch>
                <a:fillRect/>
              </a:stretch>
            </p:blipFill>
            <p:spPr>
              <a:xfrm>
                <a:off x="6242367" y="3005730"/>
                <a:ext cx="1950658" cy="1276977"/>
              </a:xfrm>
              <a:prstGeom prst="rect">
                <a:avLst/>
              </a:prstGeom>
            </p:spPr>
          </p:pic>
          <p:pic>
            <p:nvPicPr>
              <p:cNvPr id="25" name="Image 24">
                <a:extLst>
                  <a:ext uri="{FF2B5EF4-FFF2-40B4-BE49-F238E27FC236}">
                    <a16:creationId xmlns:a16="http://schemas.microsoft.com/office/drawing/2014/main" id="{2B44866E-43A0-E15B-546F-363017FAF2E9}"/>
                  </a:ext>
                </a:extLst>
              </p:cNvPr>
              <p:cNvPicPr>
                <a:picLocks noChangeAspect="1"/>
              </p:cNvPicPr>
              <p:nvPr/>
            </p:nvPicPr>
            <p:blipFill>
              <a:blip r:embed="rId5"/>
              <a:stretch>
                <a:fillRect/>
              </a:stretch>
            </p:blipFill>
            <p:spPr>
              <a:xfrm>
                <a:off x="8800442" y="3730752"/>
                <a:ext cx="1988024" cy="1374803"/>
              </a:xfrm>
              <a:prstGeom prst="rect">
                <a:avLst/>
              </a:prstGeom>
            </p:spPr>
          </p:pic>
          <p:pic>
            <p:nvPicPr>
              <p:cNvPr id="33" name="Image 32">
                <a:extLst>
                  <a:ext uri="{FF2B5EF4-FFF2-40B4-BE49-F238E27FC236}">
                    <a16:creationId xmlns:a16="http://schemas.microsoft.com/office/drawing/2014/main" id="{91C092DA-46C3-7BE3-85E8-DEB2F33F1F6B}"/>
                  </a:ext>
                </a:extLst>
              </p:cNvPr>
              <p:cNvPicPr>
                <a:picLocks noChangeAspect="1"/>
              </p:cNvPicPr>
              <p:nvPr/>
            </p:nvPicPr>
            <p:blipFill>
              <a:blip r:embed="rId6"/>
              <a:stretch>
                <a:fillRect/>
              </a:stretch>
            </p:blipFill>
            <p:spPr>
              <a:xfrm>
                <a:off x="6242367" y="4996074"/>
                <a:ext cx="1950658" cy="1583797"/>
              </a:xfrm>
              <a:prstGeom prst="rect">
                <a:avLst/>
              </a:prstGeom>
            </p:spPr>
          </p:pic>
          <p:grpSp>
            <p:nvGrpSpPr>
              <p:cNvPr id="58" name="Groupe 57">
                <a:extLst>
                  <a:ext uri="{FF2B5EF4-FFF2-40B4-BE49-F238E27FC236}">
                    <a16:creationId xmlns:a16="http://schemas.microsoft.com/office/drawing/2014/main" id="{F86DC4B9-E0FD-11CA-AADC-65D5F77B48DD}"/>
                  </a:ext>
                </a:extLst>
              </p:cNvPr>
              <p:cNvGrpSpPr/>
              <p:nvPr/>
            </p:nvGrpSpPr>
            <p:grpSpPr>
              <a:xfrm>
                <a:off x="1748882" y="3608482"/>
                <a:ext cx="3162922" cy="2594994"/>
                <a:chOff x="1822034" y="3535330"/>
                <a:chExt cx="3162922" cy="2594994"/>
              </a:xfrm>
            </p:grpSpPr>
            <p:pic>
              <p:nvPicPr>
                <p:cNvPr id="17" name="Image 16">
                  <a:extLst>
                    <a:ext uri="{FF2B5EF4-FFF2-40B4-BE49-F238E27FC236}">
                      <a16:creationId xmlns:a16="http://schemas.microsoft.com/office/drawing/2014/main" id="{69DED27D-177B-9BBD-FEA1-1D5F14AF755A}"/>
                    </a:ext>
                  </a:extLst>
                </p:cNvPr>
                <p:cNvPicPr>
                  <a:picLocks noChangeAspect="1"/>
                </p:cNvPicPr>
                <p:nvPr/>
              </p:nvPicPr>
              <p:blipFill>
                <a:blip r:embed="rId7"/>
                <a:stretch>
                  <a:fillRect/>
                </a:stretch>
              </p:blipFill>
              <p:spPr>
                <a:xfrm>
                  <a:off x="1822034" y="3535330"/>
                  <a:ext cx="3162922" cy="2594994"/>
                </a:xfrm>
                <a:prstGeom prst="rect">
                  <a:avLst/>
                </a:prstGeom>
              </p:spPr>
            </p:pic>
            <p:sp>
              <p:nvSpPr>
                <p:cNvPr id="56" name="Rectangle 55">
                  <a:extLst>
                    <a:ext uri="{FF2B5EF4-FFF2-40B4-BE49-F238E27FC236}">
                      <a16:creationId xmlns:a16="http://schemas.microsoft.com/office/drawing/2014/main" id="{3445C582-2838-BCE5-F041-FE02C129A899}"/>
                    </a:ext>
                  </a:extLst>
                </p:cNvPr>
                <p:cNvSpPr/>
                <p:nvPr/>
              </p:nvSpPr>
              <p:spPr>
                <a:xfrm>
                  <a:off x="1822034" y="4741106"/>
                  <a:ext cx="2603662" cy="19665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grpSp>
          <p:cxnSp>
            <p:nvCxnSpPr>
              <p:cNvPr id="23" name="Connecteur droit avec flèche 22">
                <a:extLst>
                  <a:ext uri="{FF2B5EF4-FFF2-40B4-BE49-F238E27FC236}">
                    <a16:creationId xmlns:a16="http://schemas.microsoft.com/office/drawing/2014/main" id="{78F5B0BC-13A4-96A7-B00A-F06B762DD916}"/>
                  </a:ext>
                </a:extLst>
              </p:cNvPr>
              <p:cNvCxnSpPr>
                <a:cxnSpLocks/>
                <a:stCxn id="56" idx="3"/>
                <a:endCxn id="19" idx="1"/>
              </p:cNvCxnSpPr>
              <p:nvPr/>
            </p:nvCxnSpPr>
            <p:spPr>
              <a:xfrm flipV="1">
                <a:off x="4352544" y="3644219"/>
                <a:ext cx="1889823" cy="126836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1" name="Connecteur droit avec flèche 60">
                <a:extLst>
                  <a:ext uri="{FF2B5EF4-FFF2-40B4-BE49-F238E27FC236}">
                    <a16:creationId xmlns:a16="http://schemas.microsoft.com/office/drawing/2014/main" id="{6CFBD5E3-1029-F974-7F4D-3D6E04CAAE97}"/>
                  </a:ext>
                </a:extLst>
              </p:cNvPr>
              <p:cNvCxnSpPr>
                <a:cxnSpLocks/>
              </p:cNvCxnSpPr>
              <p:nvPr/>
            </p:nvCxnSpPr>
            <p:spPr>
              <a:xfrm flipV="1">
                <a:off x="4305300" y="4430346"/>
                <a:ext cx="4495142" cy="777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78189570-8200-6E42-1EEB-481A18812824}"/>
                  </a:ext>
                </a:extLst>
              </p:cNvPr>
              <p:cNvCxnSpPr>
                <a:cxnSpLocks/>
                <a:stCxn id="70" idx="3"/>
              </p:cNvCxnSpPr>
              <p:nvPr/>
            </p:nvCxnSpPr>
            <p:spPr>
              <a:xfrm>
                <a:off x="4305300" y="5531433"/>
                <a:ext cx="1937067" cy="196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A0899364-19E4-EB17-06F4-56B87C2A234E}"/>
                </a:ext>
              </a:extLst>
            </p:cNvPr>
            <p:cNvSpPr/>
            <p:nvPr/>
          </p:nvSpPr>
          <p:spPr>
            <a:xfrm>
              <a:off x="1748882" y="5120640"/>
              <a:ext cx="2556418" cy="1966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8DF9B751-6652-E156-FF79-F1338F5A87DE}"/>
                </a:ext>
              </a:extLst>
            </p:cNvPr>
            <p:cNvSpPr/>
            <p:nvPr/>
          </p:nvSpPr>
          <p:spPr>
            <a:xfrm>
              <a:off x="1748882" y="5407089"/>
              <a:ext cx="2556418" cy="24868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4384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122DF8-59D4-D94D-8ED9-F2F319899DBF}"/>
              </a:ext>
            </a:extLst>
          </p:cNvPr>
          <p:cNvSpPr>
            <a:spLocks noGrp="1"/>
          </p:cNvSpPr>
          <p:nvPr>
            <p:ph type="title"/>
          </p:nvPr>
        </p:nvSpPr>
        <p:spPr>
          <a:xfrm>
            <a:off x="971550" y="1031020"/>
            <a:ext cx="6575298" cy="610863"/>
          </a:xfrm>
        </p:spPr>
        <p:txBody>
          <a:bodyPr rtlCol="0">
            <a:normAutofit/>
          </a:bodyPr>
          <a:lstStyle/>
          <a:p>
            <a:pPr rtl="0"/>
            <a:r>
              <a:rPr lang="fr-FR" dirty="0" err="1">
                <a:effectLst>
                  <a:outerShdw blurRad="38100" dist="38100" dir="2700000" algn="tl">
                    <a:srgbClr val="000000">
                      <a:alpha val="43137"/>
                    </a:srgbClr>
                  </a:outerShdw>
                </a:effectLst>
              </a:rPr>
              <a:t>Features</a:t>
            </a:r>
            <a:r>
              <a:rPr lang="fr-FR" dirty="0">
                <a:effectLst>
                  <a:outerShdw blurRad="38100" dist="38100" dir="2700000" algn="tl">
                    <a:srgbClr val="000000">
                      <a:alpha val="43137"/>
                    </a:srgbClr>
                  </a:outerShdw>
                </a:effectLst>
              </a:rPr>
              <a:t> engineering</a:t>
            </a:r>
          </a:p>
        </p:txBody>
      </p:sp>
      <p:sp>
        <p:nvSpPr>
          <p:cNvPr id="5" name="Espace réservé du numéro de diapositive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rtlCol="0"/>
          <a:lstStyle/>
          <a:p>
            <a:pPr rtl="0"/>
            <a:fld id="{294A09A9-5501-47C1-A89A-A340965A2BE2}" type="slidenum">
              <a:rPr lang="fr-FR" smtClean="0"/>
              <a:pPr rtl="0"/>
              <a:t>7</a:t>
            </a:fld>
            <a:endParaRPr lang="fr-FR"/>
          </a:p>
        </p:txBody>
      </p:sp>
      <p:sp>
        <p:nvSpPr>
          <p:cNvPr id="6" name="ZoneTexte 5">
            <a:extLst>
              <a:ext uri="{FF2B5EF4-FFF2-40B4-BE49-F238E27FC236}">
                <a16:creationId xmlns:a16="http://schemas.microsoft.com/office/drawing/2014/main" id="{FA589454-A4AB-D529-0C4E-9239AB938E7F}"/>
              </a:ext>
            </a:extLst>
          </p:cNvPr>
          <p:cNvSpPr txBox="1"/>
          <p:nvPr/>
        </p:nvSpPr>
        <p:spPr>
          <a:xfrm>
            <a:off x="971550" y="2102191"/>
            <a:ext cx="5708433"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solidFill>
                  <a:schemeClr val="bg1"/>
                </a:solidFill>
                <a:latin typeface="Calibri" panose="020F0502020204030204" pitchFamily="34" charset="0"/>
                <a:ea typeface="Calibri" panose="020F0502020204030204" pitchFamily="34" charset="0"/>
                <a:cs typeface="Calibri" panose="020F0502020204030204" pitchFamily="34" charset="0"/>
              </a:rPr>
              <a:t>Données réparties en 9 tables : </a:t>
            </a:r>
          </a:p>
        </p:txBody>
      </p:sp>
      <p:sp>
        <p:nvSpPr>
          <p:cNvPr id="7" name="ZoneTexte 6">
            <a:extLst>
              <a:ext uri="{FF2B5EF4-FFF2-40B4-BE49-F238E27FC236}">
                <a16:creationId xmlns:a16="http://schemas.microsoft.com/office/drawing/2014/main" id="{3F1E698F-9A1B-BD64-F584-5E55EDCFCBC7}"/>
              </a:ext>
            </a:extLst>
          </p:cNvPr>
          <p:cNvSpPr txBox="1"/>
          <p:nvPr/>
        </p:nvSpPr>
        <p:spPr>
          <a:xfrm>
            <a:off x="1859044" y="2534471"/>
            <a:ext cx="6809468" cy="584775"/>
          </a:xfrm>
          <a:prstGeom prst="rect">
            <a:avLst/>
          </a:prstGeom>
          <a:noFill/>
        </p:spPr>
        <p:txBody>
          <a:bodyPr wrap="square" rtlCol="0">
            <a:spAutoFit/>
          </a:bodyPr>
          <a:lstStyle/>
          <a:p>
            <a:pPr algn="ct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Clients / </a:t>
            </a:r>
            <a:r>
              <a:rPr lang="fr-FR"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geolocalisation</a:t>
            </a: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 / commandes / paiements / produits / vendeurs / traduction des catégories produits</a:t>
            </a:r>
          </a:p>
        </p:txBody>
      </p:sp>
      <p:sp>
        <p:nvSpPr>
          <p:cNvPr id="65" name="Espace réservé de la date 12">
            <a:extLst>
              <a:ext uri="{FF2B5EF4-FFF2-40B4-BE49-F238E27FC236}">
                <a16:creationId xmlns:a16="http://schemas.microsoft.com/office/drawing/2014/main" id="{36B10090-F2ED-7A15-AA20-88898F1C24F6}"/>
              </a:ext>
            </a:extLst>
          </p:cNvPr>
          <p:cNvSpPr txBox="1">
            <a:spLocks/>
          </p:cNvSpPr>
          <p:nvPr/>
        </p:nvSpPr>
        <p:spPr>
          <a:xfrm>
            <a:off x="9539224" y="6401564"/>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Franklin Gothic Book"/>
                <a:ea typeface="+mn-ea"/>
                <a:cs typeface="+mn-cs"/>
              </a:rPr>
              <a:t>Mai 2025</a:t>
            </a:r>
            <a:endParaRPr kumimoji="0" lang="fr-FR" sz="1100" b="0"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66" name="Image 65">
            <a:extLst>
              <a:ext uri="{FF2B5EF4-FFF2-40B4-BE49-F238E27FC236}">
                <a16:creationId xmlns:a16="http://schemas.microsoft.com/office/drawing/2014/main" id="{D70C6430-6348-0EC1-91DA-0AC28754FAB7}"/>
              </a:ext>
            </a:extLst>
          </p:cNvPr>
          <p:cNvPicPr>
            <a:picLocks noChangeAspect="1"/>
          </p:cNvPicPr>
          <p:nvPr/>
        </p:nvPicPr>
        <p:blipFill>
          <a:blip r:embed="rId3"/>
          <a:stretch>
            <a:fillRect/>
          </a:stretch>
        </p:blipFill>
        <p:spPr>
          <a:xfrm>
            <a:off x="11183874" y="5881815"/>
            <a:ext cx="866389" cy="866389"/>
          </a:xfrm>
          <a:prstGeom prst="rect">
            <a:avLst/>
          </a:prstGeom>
          <a:effectLst>
            <a:outerShdw blurRad="63500" sx="102000" sy="102000" algn="ctr" rotWithShape="0">
              <a:prstClr val="black">
                <a:alpha val="40000"/>
              </a:prstClr>
            </a:outerShdw>
          </a:effectLst>
        </p:spPr>
      </p:pic>
      <p:graphicFrame>
        <p:nvGraphicFramePr>
          <p:cNvPr id="8" name="Tableau 8">
            <a:extLst>
              <a:ext uri="{FF2B5EF4-FFF2-40B4-BE49-F238E27FC236}">
                <a16:creationId xmlns:a16="http://schemas.microsoft.com/office/drawing/2014/main" id="{9D5466D6-92B9-6090-CC39-187C56E2D7BB}"/>
              </a:ext>
            </a:extLst>
          </p:cNvPr>
          <p:cNvGraphicFramePr>
            <a:graphicFrameLocks noGrp="1"/>
          </p:cNvGraphicFramePr>
          <p:nvPr>
            <p:extLst>
              <p:ext uri="{D42A27DB-BD31-4B8C-83A1-F6EECF244321}">
                <p14:modId xmlns:p14="http://schemas.microsoft.com/office/powerpoint/2010/main" val="3512207209"/>
              </p:ext>
            </p:extLst>
          </p:nvPr>
        </p:nvGraphicFramePr>
        <p:xfrm>
          <a:off x="1859044" y="3573007"/>
          <a:ext cx="6699740" cy="2270760"/>
        </p:xfrm>
        <a:graphic>
          <a:graphicData uri="http://schemas.openxmlformats.org/drawingml/2006/table">
            <a:tbl>
              <a:tblPr firstRow="1" bandRow="1">
                <a:tableStyleId>{69C7853C-536D-4A76-A0AE-DD22124D55A5}</a:tableStyleId>
              </a:tblPr>
              <a:tblGrid>
                <a:gridCol w="6699740">
                  <a:extLst>
                    <a:ext uri="{9D8B030D-6E8A-4147-A177-3AD203B41FA5}">
                      <a16:colId xmlns:a16="http://schemas.microsoft.com/office/drawing/2014/main" val="242334921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Principales étapes du processus d’engineering</a:t>
                      </a:r>
                    </a:p>
                  </a:txBody>
                  <a:tcPr/>
                </a:tc>
                <a:extLst>
                  <a:ext uri="{0D108BD9-81ED-4DB2-BD59-A6C34878D82A}">
                    <a16:rowId xmlns:a16="http://schemas.microsoft.com/office/drawing/2014/main" val="1328758267"/>
                  </a:ext>
                </a:extLst>
              </a:tr>
              <a:tr h="370840">
                <a:tc>
                  <a:txBody>
                    <a:bodyPr/>
                    <a:lstStyle/>
                    <a:p>
                      <a:pPr algn="just"/>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Attribuer de nouveaux noms aux colonnes des ensembles de données</a:t>
                      </a:r>
                    </a:p>
                  </a:txBody>
                  <a:tcPr/>
                </a:tc>
                <a:extLst>
                  <a:ext uri="{0D108BD9-81ED-4DB2-BD59-A6C34878D82A}">
                    <a16:rowId xmlns:a16="http://schemas.microsoft.com/office/drawing/2014/main" val="1220943793"/>
                  </a:ext>
                </a:extLst>
              </a:tr>
              <a:tr h="370840">
                <a:tc>
                  <a:txBody>
                    <a:bodyPr/>
                    <a:lstStyle/>
                    <a:p>
                      <a:pPr algn="just"/>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Réorganisation des données de type </a:t>
                      </a:r>
                      <a:r>
                        <a:rPr lang="fr-FR"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datetime</a:t>
                      </a: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 dans les ensembles de données pour les mettre au bon format</a:t>
                      </a:r>
                    </a:p>
                  </a:txBody>
                  <a:tcPr/>
                </a:tc>
                <a:extLst>
                  <a:ext uri="{0D108BD9-81ED-4DB2-BD59-A6C34878D82A}">
                    <a16:rowId xmlns:a16="http://schemas.microsoft.com/office/drawing/2014/main" val="1650232278"/>
                  </a:ext>
                </a:extLst>
              </a:tr>
              <a:tr h="370840">
                <a:tc>
                  <a:txBody>
                    <a:bodyPr/>
                    <a:lstStyle/>
                    <a:p>
                      <a:pPr algn="just"/>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Assemblage des ensembles de données dans une table unique pour </a:t>
                      </a:r>
                      <a:r>
                        <a:rPr lang="fr-FR"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l’id</a:t>
                      </a: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 client</a:t>
                      </a:r>
                    </a:p>
                  </a:txBody>
                  <a:tcPr/>
                </a:tc>
                <a:extLst>
                  <a:ext uri="{0D108BD9-81ED-4DB2-BD59-A6C34878D82A}">
                    <a16:rowId xmlns:a16="http://schemas.microsoft.com/office/drawing/2014/main" val="131165944"/>
                  </a:ext>
                </a:extLst>
              </a:tr>
              <a:tr h="370840">
                <a:tc>
                  <a:txBody>
                    <a:bodyPr/>
                    <a:lstStyle/>
                    <a:p>
                      <a:pPr algn="just"/>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Optimisation de l'ensemble de données pour l'analyse et la modélisation de segmentation</a:t>
                      </a:r>
                    </a:p>
                  </a:txBody>
                  <a:tcPr/>
                </a:tc>
                <a:extLst>
                  <a:ext uri="{0D108BD9-81ED-4DB2-BD59-A6C34878D82A}">
                    <a16:rowId xmlns:a16="http://schemas.microsoft.com/office/drawing/2014/main" val="3120570251"/>
                  </a:ext>
                </a:extLst>
              </a:tr>
            </a:tbl>
          </a:graphicData>
        </a:graphic>
      </p:graphicFrame>
    </p:spTree>
    <p:extLst>
      <p:ext uri="{BB962C8B-B14F-4D97-AF65-F5344CB8AC3E}">
        <p14:creationId xmlns:p14="http://schemas.microsoft.com/office/powerpoint/2010/main" val="188949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8</a:t>
            </a:fld>
            <a:endParaRPr lang="fr-FR"/>
          </a:p>
        </p:txBody>
      </p:sp>
      <p:pic>
        <p:nvPicPr>
          <p:cNvPr id="53" name="Espace réservé d’image 52" descr="Ampoules suspendue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1" name="Titre 1">
            <a:extLst>
              <a:ext uri="{FF2B5EF4-FFF2-40B4-BE49-F238E27FC236}">
                <a16:creationId xmlns:a16="http://schemas.microsoft.com/office/drawing/2014/main" id="{41E6C5B0-0A4A-D37A-DB69-7CF3CFD3DEA2}"/>
              </a:ext>
            </a:extLst>
          </p:cNvPr>
          <p:cNvSpPr>
            <a:spLocks noGrp="1"/>
          </p:cNvSpPr>
          <p:nvPr>
            <p:ph type="title"/>
          </p:nvPr>
        </p:nvSpPr>
        <p:spPr>
          <a:xfrm>
            <a:off x="944846" y="937514"/>
            <a:ext cx="4941477" cy="610863"/>
          </a:xfrm>
        </p:spPr>
        <p:txBody>
          <a:bodyPr rtlCol="0">
            <a:noAutofit/>
          </a:bodyPr>
          <a:lstStyle/>
          <a:p>
            <a:pPr rtl="0"/>
            <a:r>
              <a:rPr lang="fr-FR" sz="3600" dirty="0" err="1">
                <a:effectLst>
                  <a:outerShdw blurRad="38100" dist="38100" dir="2700000" algn="tl">
                    <a:srgbClr val="000000">
                      <a:alpha val="43137"/>
                    </a:srgbClr>
                  </a:outerShdw>
                </a:effectLst>
              </a:rPr>
              <a:t>Features</a:t>
            </a:r>
            <a:r>
              <a:rPr lang="fr-FR" sz="3600" dirty="0">
                <a:effectLst>
                  <a:outerShdw blurRad="38100" dist="38100" dir="2700000" algn="tl">
                    <a:srgbClr val="000000">
                      <a:alpha val="43137"/>
                    </a:srgbClr>
                  </a:outerShdw>
                </a:effectLst>
              </a:rPr>
              <a:t> engineering</a:t>
            </a:r>
          </a:p>
        </p:txBody>
      </p:sp>
      <p:sp>
        <p:nvSpPr>
          <p:cNvPr id="12" name="ZoneTexte 11">
            <a:extLst>
              <a:ext uri="{FF2B5EF4-FFF2-40B4-BE49-F238E27FC236}">
                <a16:creationId xmlns:a16="http://schemas.microsoft.com/office/drawing/2014/main" id="{8829F8A8-0E14-46BA-4423-218D031067B0}"/>
              </a:ext>
            </a:extLst>
          </p:cNvPr>
          <p:cNvSpPr txBox="1"/>
          <p:nvPr/>
        </p:nvSpPr>
        <p:spPr>
          <a:xfrm>
            <a:off x="971550" y="2102191"/>
            <a:ext cx="5708433"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solidFill>
                  <a:schemeClr val="bg1"/>
                </a:solidFill>
                <a:latin typeface="Calibri" panose="020F0502020204030204" pitchFamily="34" charset="0"/>
                <a:ea typeface="Calibri" panose="020F0502020204030204" pitchFamily="34" charset="0"/>
                <a:cs typeface="Calibri" panose="020F0502020204030204" pitchFamily="34" charset="0"/>
              </a:rPr>
              <a:t>Intuitions : Indicateurs généraux par client </a:t>
            </a:r>
          </a:p>
        </p:txBody>
      </p:sp>
      <p:sp>
        <p:nvSpPr>
          <p:cNvPr id="13" name="ZoneTexte 12">
            <a:extLst>
              <a:ext uri="{FF2B5EF4-FFF2-40B4-BE49-F238E27FC236}">
                <a16:creationId xmlns:a16="http://schemas.microsoft.com/office/drawing/2014/main" id="{147CC671-ABA4-1B25-FFDB-2AE2FF2DE9DF}"/>
              </a:ext>
            </a:extLst>
          </p:cNvPr>
          <p:cNvSpPr txBox="1"/>
          <p:nvPr/>
        </p:nvSpPr>
        <p:spPr>
          <a:xfrm>
            <a:off x="1494790" y="2670048"/>
            <a:ext cx="4181856" cy="2554545"/>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Nombre d’achats</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Catégories la plus achetée</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Dépenses par catégorie</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Date du dernier achat (Récence)</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Fréquence d’achat (Fréquence)</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Prix / Panier d’achat (Montant)</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Moyen de paiement</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Statut de la commande</a:t>
            </a:r>
          </a:p>
          <a:p>
            <a:pPr marL="285750" indent="-285750">
              <a:buFont typeface="Arial" panose="020B0604020202020204" pitchFamily="34" charset="0"/>
              <a:buChar char="•"/>
            </a:pPr>
            <a:r>
              <a:rPr lang="fr-FR"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Review</a:t>
            </a: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 score</a:t>
            </a:r>
          </a:p>
          <a:p>
            <a:pPr marL="285750" indent="-285750">
              <a:buFont typeface="Arial" panose="020B0604020202020204" pitchFamily="34" charset="0"/>
              <a:buChar char="•"/>
            </a:pPr>
            <a:r>
              <a:rPr lang="fr-FR" sz="1600" dirty="0">
                <a:solidFill>
                  <a:schemeClr val="bg1"/>
                </a:solidFill>
                <a:latin typeface="Calibri" panose="020F0502020204030204" pitchFamily="34" charset="0"/>
                <a:ea typeface="Calibri" panose="020F0502020204030204" pitchFamily="34" charset="0"/>
                <a:cs typeface="Calibri" panose="020F0502020204030204" pitchFamily="34" charset="0"/>
              </a:rPr>
              <a:t>Etc.</a:t>
            </a:r>
          </a:p>
        </p:txBody>
      </p:sp>
      <p:sp>
        <p:nvSpPr>
          <p:cNvPr id="14" name="Espace réservé de la date 12">
            <a:extLst>
              <a:ext uri="{FF2B5EF4-FFF2-40B4-BE49-F238E27FC236}">
                <a16:creationId xmlns:a16="http://schemas.microsoft.com/office/drawing/2014/main" id="{9B1633F0-F76A-6F6C-419D-BDF8E976E330}"/>
              </a:ext>
            </a:extLst>
          </p:cNvPr>
          <p:cNvSpPr txBox="1">
            <a:spLocks/>
          </p:cNvSpPr>
          <p:nvPr/>
        </p:nvSpPr>
        <p:spPr>
          <a:xfrm>
            <a:off x="5020056" y="639965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15" name="Image 14">
            <a:extLst>
              <a:ext uri="{FF2B5EF4-FFF2-40B4-BE49-F238E27FC236}">
                <a16:creationId xmlns:a16="http://schemas.microsoft.com/office/drawing/2014/main" id="{5E5FFD8A-E765-6EE5-407D-329D4569D8BB}"/>
              </a:ext>
            </a:extLst>
          </p:cNvPr>
          <p:cNvPicPr>
            <a:picLocks noChangeAspect="1"/>
          </p:cNvPicPr>
          <p:nvPr/>
        </p:nvPicPr>
        <p:blipFill>
          <a:blip r:embed="rId4"/>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124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F3D98-3C30-4CFC-8643-C81E829C8C25}"/>
              </a:ext>
            </a:extLst>
          </p:cNvPr>
          <p:cNvSpPr>
            <a:spLocks noGrp="1"/>
          </p:cNvSpPr>
          <p:nvPr>
            <p:ph type="title"/>
          </p:nvPr>
        </p:nvSpPr>
        <p:spPr>
          <a:xfrm>
            <a:off x="6883239" y="3441192"/>
            <a:ext cx="4903377" cy="610863"/>
          </a:xfrm>
        </p:spPr>
        <p:txBody>
          <a:bodyPr rtlCol="0"/>
          <a:lstStyle/>
          <a:p>
            <a:pPr rtl="0"/>
            <a:r>
              <a:rPr lang="fr-FR" dirty="0">
                <a:effectLst>
                  <a:outerShdw blurRad="38100" dist="38100" dir="2700000" algn="tl">
                    <a:srgbClr val="000000">
                      <a:alpha val="43137"/>
                    </a:srgbClr>
                  </a:outerShdw>
                </a:effectLst>
              </a:rPr>
              <a:t>Exploratoire</a:t>
            </a:r>
          </a:p>
        </p:txBody>
      </p:sp>
      <p:pic>
        <p:nvPicPr>
          <p:cNvPr id="13" name="Espace réservé d’image 12" descr="Portrait de l’un des membres de l’équipe">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3" name="Espace réservé de la date 12">
            <a:extLst>
              <a:ext uri="{FF2B5EF4-FFF2-40B4-BE49-F238E27FC236}">
                <a16:creationId xmlns:a16="http://schemas.microsoft.com/office/drawing/2014/main" id="{7465B6C4-D9D4-C205-DDB7-B42AB43D87D5}"/>
              </a:ext>
            </a:extLst>
          </p:cNvPr>
          <p:cNvSpPr txBox="1">
            <a:spLocks/>
          </p:cNvSpPr>
          <p:nvPr/>
        </p:nvSpPr>
        <p:spPr>
          <a:xfrm>
            <a:off x="5020056" y="6399657"/>
            <a:ext cx="1313180" cy="227076"/>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Franklin Gothic Book"/>
                <a:ea typeface="+mn-ea"/>
                <a:cs typeface="+mn-cs"/>
              </a:rPr>
              <a:t>Mai 2025</a:t>
            </a:r>
          </a:p>
        </p:txBody>
      </p:sp>
      <p:pic>
        <p:nvPicPr>
          <p:cNvPr id="4" name="Image 3">
            <a:extLst>
              <a:ext uri="{FF2B5EF4-FFF2-40B4-BE49-F238E27FC236}">
                <a16:creationId xmlns:a16="http://schemas.microsoft.com/office/drawing/2014/main" id="{9BF55D97-0119-C16A-2580-CE228E6E81E2}"/>
              </a:ext>
            </a:extLst>
          </p:cNvPr>
          <p:cNvPicPr>
            <a:picLocks noChangeAspect="1"/>
          </p:cNvPicPr>
          <p:nvPr/>
        </p:nvPicPr>
        <p:blipFill>
          <a:blip r:embed="rId4"/>
          <a:stretch>
            <a:fillRect/>
          </a:stretch>
        </p:blipFill>
        <p:spPr>
          <a:xfrm>
            <a:off x="11074400" y="5833046"/>
            <a:ext cx="866389" cy="866389"/>
          </a:xfrm>
          <a:prstGeom prst="rect">
            <a:avLst/>
          </a:prstGeom>
          <a:effectLst>
            <a:outerShdw blurRad="63500" sx="102000" sy="102000" algn="ctr" rotWithShape="0">
              <a:prstClr val="black">
                <a:alpha val="40000"/>
              </a:prstClr>
            </a:outerShdw>
          </a:effectLst>
        </p:spPr>
      </p:pic>
      <p:sp>
        <p:nvSpPr>
          <p:cNvPr id="7" name="Titre 1">
            <a:extLst>
              <a:ext uri="{FF2B5EF4-FFF2-40B4-BE49-F238E27FC236}">
                <a16:creationId xmlns:a16="http://schemas.microsoft.com/office/drawing/2014/main" id="{E70D65D9-CD42-EA09-AF0F-0FC640A66135}"/>
              </a:ext>
            </a:extLst>
          </p:cNvPr>
          <p:cNvSpPr txBox="1">
            <a:spLocks/>
          </p:cNvSpPr>
          <p:nvPr/>
        </p:nvSpPr>
        <p:spPr>
          <a:xfrm>
            <a:off x="6883239" y="2410968"/>
            <a:ext cx="49033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effectLst>
                  <a:outerShdw blurRad="38100" dist="38100" dir="2700000" algn="tl">
                    <a:srgbClr val="000000">
                      <a:alpha val="43137"/>
                    </a:srgbClr>
                  </a:outerShdw>
                </a:effectLst>
              </a:rPr>
              <a:t>Analyse</a:t>
            </a:r>
          </a:p>
        </p:txBody>
      </p:sp>
    </p:spTree>
    <p:extLst>
      <p:ext uri="{BB962C8B-B14F-4D97-AF65-F5344CB8AC3E}">
        <p14:creationId xmlns:p14="http://schemas.microsoft.com/office/powerpoint/2010/main" val="2336677316"/>
      </p:ext>
    </p:extLst>
  </p:cSld>
  <p:clrMapOvr>
    <a:masterClrMapping/>
  </p:clrMapOvr>
</p:sld>
</file>

<file path=ppt/theme/theme1.xml><?xml version="1.0" encoding="utf-8"?>
<a:theme xmlns:a="http://schemas.openxmlformats.org/drawingml/2006/main" name="Thè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4_TF78853419_Win32" id="{06DFD251-222A-4452-8496-9F2CF7E3DE5B}" vid="{41331B5A-6860-4ABD-9857-B75B07E7B56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{4F9F231E-D6F2-4EA4-BDF1-80F4AFA438AF}tf78853419_win32</Template>
  <TotalTime>6847</TotalTime>
  <Words>830</Words>
  <Application>Microsoft Office PowerPoint</Application>
  <PresentationFormat>Grand écran</PresentationFormat>
  <Paragraphs>246</Paragraphs>
  <Slides>35</Slides>
  <Notes>27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Arial</vt:lpstr>
      <vt:lpstr>Calibri</vt:lpstr>
      <vt:lpstr>Candara (Corps)</vt:lpstr>
      <vt:lpstr>Franklin Gothic Book</vt:lpstr>
      <vt:lpstr>Franklin Gothic Demi</vt:lpstr>
      <vt:lpstr>Inter</vt:lpstr>
      <vt:lpstr>Wingdings</vt:lpstr>
      <vt:lpstr>Thème1</vt:lpstr>
      <vt:lpstr>RAPPORT PROJET 5</vt:lpstr>
      <vt:lpstr>Rappel de la problématique</vt:lpstr>
      <vt:lpstr>Données mise à disposition</vt:lpstr>
      <vt:lpstr>Pistes de recherche envisagées</vt:lpstr>
      <vt:lpstr>Préparation du jeu de données</vt:lpstr>
      <vt:lpstr>Features engineering</vt:lpstr>
      <vt:lpstr>Features engineering</vt:lpstr>
      <vt:lpstr>Features engineering</vt:lpstr>
      <vt:lpstr>Exploratoire</vt:lpstr>
      <vt:lpstr>Analyse exploratoire des données …</vt:lpstr>
      <vt:lpstr>Analyse exploratoire des données …</vt:lpstr>
      <vt:lpstr>Analyse exploratoire des données …</vt:lpstr>
      <vt:lpstr>Analyse exploratoire des données …</vt:lpstr>
      <vt:lpstr>Analyse exploratoire des données …</vt:lpstr>
      <vt:lpstr>Analyse exploratoire des données …</vt:lpstr>
      <vt:lpstr>Analyse exploratoire des données …</vt:lpstr>
      <vt:lpstr>Analyse exploratoire des données …</vt:lpstr>
      <vt:lpstr>Analyse exploratoire des données …</vt:lpstr>
      <vt:lpstr>Analyse exploratoire des données …</vt:lpstr>
      <vt:lpstr>PISTES   DE MODÉLISATION </vt:lpstr>
      <vt:lpstr>Features Engineering</vt:lpstr>
      <vt:lpstr>Segmentation RFM</vt:lpstr>
      <vt:lpstr>Processus de clustering</vt:lpstr>
      <vt:lpstr>Kmeans : détermination optimum du nombre de clusters </vt:lpstr>
      <vt:lpstr>Clustering hierarchique : détermination optimum du nombre de clusters </vt:lpstr>
      <vt:lpstr>PCA Clustering : détermination optimum du nombre de clusters </vt:lpstr>
      <vt:lpstr>Choix du modèle final</vt:lpstr>
      <vt:lpstr>PRÉSENTATION   DU MODELE SELECTIONNÉ </vt:lpstr>
      <vt:lpstr>Explication des clusters</vt:lpstr>
      <vt:lpstr>Explication des clusters</vt:lpstr>
      <vt:lpstr>Segmentation de la clientèle</vt:lpstr>
      <vt:lpstr>Explication des clusters : CLUSTER 0</vt:lpstr>
      <vt:lpstr>Explication des clusters : CLUSTER 1</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PROJET 5</dc:title>
  <dc:creator>Alpha-oumar Diallo</dc:creator>
  <cp:lastModifiedBy>Alpha-oumar Diallo</cp:lastModifiedBy>
  <cp:revision>19</cp:revision>
  <dcterms:created xsi:type="dcterms:W3CDTF">2023-05-25T10:17:12Z</dcterms:created>
  <dcterms:modified xsi:type="dcterms:W3CDTF">2023-06-19T16:08:43Z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